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8" r:id="rId5"/>
    <p:sldId id="260" r:id="rId6"/>
    <p:sldId id="302" r:id="rId7"/>
    <p:sldId id="267" r:id="rId8"/>
    <p:sldId id="266" r:id="rId9"/>
    <p:sldId id="272" r:id="rId10"/>
    <p:sldId id="273" r:id="rId11"/>
    <p:sldId id="274" r:id="rId12"/>
    <p:sldId id="276" r:id="rId13"/>
    <p:sldId id="303" r:id="rId14"/>
    <p:sldId id="277" r:id="rId15"/>
    <p:sldId id="281" r:id="rId16"/>
    <p:sldId id="282" r:id="rId17"/>
    <p:sldId id="284" r:id="rId18"/>
    <p:sldId id="285" r:id="rId19"/>
    <p:sldId id="30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1" autoAdjust="0"/>
  </p:normalViewPr>
  <p:slideViewPr>
    <p:cSldViewPr>
      <p:cViewPr>
        <p:scale>
          <a:sx n="70" d="100"/>
          <a:sy n="70" d="100"/>
        </p:scale>
        <p:origin x="-137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400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1898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49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11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597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134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32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70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814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5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6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9836E-088B-4150-ACFC-1C29F83201A9}" type="datetimeFigureOut">
              <a:rPr lang="zh-CN" altLang="en-US" smtClean="0"/>
              <a:t>2014/4/21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04413-18D8-412A-9316-35F3054E0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4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openjdk.java.net/jeps/188" TargetMode="External"/><Relationship Id="rId2" Type="http://schemas.openxmlformats.org/officeDocument/2006/relationships/hyperlink" Target="http://www.cs.umd.edu/~pugh/java/memoryMode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Memory Models (1)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632848" cy="1752600"/>
          </a:xfrm>
        </p:spPr>
        <p:txBody>
          <a:bodyPr/>
          <a:lstStyle/>
          <a:p>
            <a:r>
              <a:rPr lang="en-US" altLang="zh-CN" dirty="0" err="1" smtClean="0"/>
              <a:t>Xinyu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Feng</a:t>
            </a:r>
            <a:endParaRPr lang="en-US" altLang="zh-CN" dirty="0" smtClean="0"/>
          </a:p>
          <a:p>
            <a:endParaRPr lang="en-US" altLang="zh-CN" sz="1000" dirty="0" smtClean="0"/>
          </a:p>
          <a:p>
            <a:r>
              <a:rPr lang="en-US" altLang="zh-CN" sz="2800" dirty="0" smtClean="0"/>
              <a:t>University of Science and Technology of China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2423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Happens-Before Order</a:t>
            </a:r>
            <a:endParaRPr lang="zh-CN" altLang="en-US" dirty="0"/>
          </a:p>
        </p:txBody>
      </p:sp>
      <p:grpSp>
        <p:nvGrpSpPr>
          <p:cNvPr id="78" name="组合 77"/>
          <p:cNvGrpSpPr/>
          <p:nvPr/>
        </p:nvGrpSpPr>
        <p:grpSpPr>
          <a:xfrm>
            <a:off x="1533628" y="3283982"/>
            <a:ext cx="5702668" cy="145018"/>
            <a:chOff x="1533628" y="3067958"/>
            <a:chExt cx="5702668" cy="145018"/>
          </a:xfrm>
        </p:grpSpPr>
        <p:sp>
          <p:nvSpPr>
            <p:cNvPr id="5" name="椭圆 4"/>
            <p:cNvSpPr/>
            <p:nvPr/>
          </p:nvSpPr>
          <p:spPr>
            <a:xfrm>
              <a:off x="1533628" y="3068960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箭头连接符 7"/>
            <p:cNvCxnSpPr>
              <a:stCxn id="5" idx="6"/>
              <a:endCxn id="10" idx="2"/>
            </p:cNvCxnSpPr>
            <p:nvPr/>
          </p:nvCxnSpPr>
          <p:spPr>
            <a:xfrm>
              <a:off x="1677644" y="3140968"/>
              <a:ext cx="829028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2506672" y="3068960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箭头连接符 13"/>
            <p:cNvCxnSpPr>
              <a:stCxn id="10" idx="6"/>
              <a:endCxn id="15" idx="2"/>
            </p:cNvCxnSpPr>
            <p:nvPr/>
          </p:nvCxnSpPr>
          <p:spPr>
            <a:xfrm>
              <a:off x="2650688" y="3140968"/>
              <a:ext cx="827156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3477844" y="3068960"/>
              <a:ext cx="144016" cy="144016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箭头连接符 23"/>
            <p:cNvCxnSpPr>
              <a:stCxn id="15" idx="6"/>
              <a:endCxn id="25" idx="2"/>
            </p:cNvCxnSpPr>
            <p:nvPr/>
          </p:nvCxnSpPr>
          <p:spPr>
            <a:xfrm>
              <a:off x="3621860" y="3140968"/>
              <a:ext cx="813792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4435652" y="3068960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285062" y="30679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箭头连接符 33"/>
            <p:cNvCxnSpPr>
              <a:stCxn id="25" idx="6"/>
              <a:endCxn id="28" idx="2"/>
            </p:cNvCxnSpPr>
            <p:nvPr/>
          </p:nvCxnSpPr>
          <p:spPr>
            <a:xfrm flipV="1">
              <a:off x="4579668" y="3139966"/>
              <a:ext cx="705394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>
              <a:stCxn id="28" idx="6"/>
              <a:endCxn id="44" idx="2"/>
            </p:cNvCxnSpPr>
            <p:nvPr/>
          </p:nvCxnSpPr>
          <p:spPr>
            <a:xfrm>
              <a:off x="5429078" y="3139966"/>
              <a:ext cx="813792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6242870" y="3068960"/>
              <a:ext cx="144016" cy="144016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7092280" y="30679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箭头连接符 45"/>
            <p:cNvCxnSpPr>
              <a:stCxn id="44" idx="6"/>
              <a:endCxn id="45" idx="2"/>
            </p:cNvCxnSpPr>
            <p:nvPr/>
          </p:nvCxnSpPr>
          <p:spPr>
            <a:xfrm flipV="1">
              <a:off x="6386886" y="3139966"/>
              <a:ext cx="705394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组合 76"/>
          <p:cNvGrpSpPr/>
          <p:nvPr/>
        </p:nvGrpSpPr>
        <p:grpSpPr>
          <a:xfrm>
            <a:off x="2037684" y="4149080"/>
            <a:ext cx="5702668" cy="145018"/>
            <a:chOff x="2037684" y="3933056"/>
            <a:chExt cx="5702668" cy="145018"/>
          </a:xfrm>
        </p:grpSpPr>
        <p:sp>
          <p:nvSpPr>
            <p:cNvPr id="49" name="椭圆 48"/>
            <p:cNvSpPr/>
            <p:nvPr/>
          </p:nvSpPr>
          <p:spPr>
            <a:xfrm>
              <a:off x="2037684" y="39340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" name="直接箭头连接符 49"/>
            <p:cNvCxnSpPr>
              <a:stCxn id="49" idx="6"/>
              <a:endCxn id="51" idx="2"/>
            </p:cNvCxnSpPr>
            <p:nvPr/>
          </p:nvCxnSpPr>
          <p:spPr>
            <a:xfrm>
              <a:off x="2181700" y="4006066"/>
              <a:ext cx="829028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椭圆 50"/>
            <p:cNvSpPr/>
            <p:nvPr/>
          </p:nvSpPr>
          <p:spPr>
            <a:xfrm>
              <a:off x="3010728" y="39340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" name="直接箭头连接符 51"/>
            <p:cNvCxnSpPr>
              <a:stCxn id="51" idx="6"/>
              <a:endCxn id="53" idx="2"/>
            </p:cNvCxnSpPr>
            <p:nvPr/>
          </p:nvCxnSpPr>
          <p:spPr>
            <a:xfrm>
              <a:off x="3154744" y="4006066"/>
              <a:ext cx="827156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椭圆 52"/>
            <p:cNvSpPr/>
            <p:nvPr/>
          </p:nvSpPr>
          <p:spPr>
            <a:xfrm>
              <a:off x="3981900" y="3934058"/>
              <a:ext cx="144016" cy="144016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4" name="直接箭头连接符 53"/>
            <p:cNvCxnSpPr>
              <a:stCxn id="53" idx="6"/>
              <a:endCxn id="55" idx="2"/>
            </p:cNvCxnSpPr>
            <p:nvPr/>
          </p:nvCxnSpPr>
          <p:spPr>
            <a:xfrm>
              <a:off x="4125916" y="4006066"/>
              <a:ext cx="813792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椭圆 54"/>
            <p:cNvSpPr/>
            <p:nvPr/>
          </p:nvSpPr>
          <p:spPr>
            <a:xfrm>
              <a:off x="4939708" y="39340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5789118" y="3933056"/>
              <a:ext cx="144016" cy="144016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7" name="直接箭头连接符 56"/>
            <p:cNvCxnSpPr>
              <a:stCxn id="55" idx="6"/>
              <a:endCxn id="56" idx="2"/>
            </p:cNvCxnSpPr>
            <p:nvPr/>
          </p:nvCxnSpPr>
          <p:spPr>
            <a:xfrm flipV="1">
              <a:off x="5083724" y="4005064"/>
              <a:ext cx="705394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箭头连接符 57"/>
            <p:cNvCxnSpPr>
              <a:stCxn id="56" idx="6"/>
              <a:endCxn id="59" idx="2"/>
            </p:cNvCxnSpPr>
            <p:nvPr/>
          </p:nvCxnSpPr>
          <p:spPr>
            <a:xfrm>
              <a:off x="5933134" y="4005064"/>
              <a:ext cx="813792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椭圆 58"/>
            <p:cNvSpPr/>
            <p:nvPr/>
          </p:nvSpPr>
          <p:spPr>
            <a:xfrm>
              <a:off x="6746926" y="39340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596336" y="3933056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1" name="直接箭头连接符 60"/>
            <p:cNvCxnSpPr>
              <a:stCxn id="59" idx="6"/>
              <a:endCxn id="60" idx="2"/>
            </p:cNvCxnSpPr>
            <p:nvPr/>
          </p:nvCxnSpPr>
          <p:spPr>
            <a:xfrm flipV="1">
              <a:off x="6890942" y="4005064"/>
              <a:ext cx="705394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直接箭头连接符 62"/>
          <p:cNvCxnSpPr/>
          <p:nvPr/>
        </p:nvCxnSpPr>
        <p:spPr>
          <a:xfrm>
            <a:off x="1533628" y="4941168"/>
            <a:ext cx="62067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39552" y="4725144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Time</a:t>
            </a:r>
            <a:endParaRPr lang="zh-CN" altLang="en-US" sz="2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899592" y="312615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T1</a:t>
            </a:r>
            <a:endParaRPr lang="zh-CN" altLang="en-US" sz="2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899592" y="3975447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T2</a:t>
            </a:r>
            <a:endParaRPr lang="zh-CN" altLang="en-US" sz="2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2195736" y="5255781"/>
            <a:ext cx="70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po</a:t>
            </a:r>
            <a:r>
              <a:rPr lang="en-US" altLang="zh-CN" sz="2400" b="1" dirty="0"/>
              <a:t>:</a:t>
            </a:r>
            <a:endParaRPr lang="zh-CN" altLang="en-US" sz="2400" b="1" dirty="0"/>
          </a:p>
        </p:txBody>
      </p:sp>
      <p:cxnSp>
        <p:nvCxnSpPr>
          <p:cNvPr id="68" name="直接箭头连接符 67"/>
          <p:cNvCxnSpPr/>
          <p:nvPr/>
        </p:nvCxnSpPr>
        <p:spPr>
          <a:xfrm>
            <a:off x="2994316" y="5515189"/>
            <a:ext cx="827156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/>
          <p:cNvCxnSpPr>
            <a:stCxn id="15" idx="4"/>
            <a:endCxn id="53" idx="1"/>
          </p:cNvCxnSpPr>
          <p:nvPr/>
        </p:nvCxnSpPr>
        <p:spPr>
          <a:xfrm>
            <a:off x="3549852" y="3429000"/>
            <a:ext cx="453139" cy="742173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56" idx="0"/>
            <a:endCxn id="44" idx="3"/>
          </p:cNvCxnSpPr>
          <p:nvPr/>
        </p:nvCxnSpPr>
        <p:spPr>
          <a:xfrm flipV="1">
            <a:off x="5861126" y="3407909"/>
            <a:ext cx="402835" cy="741171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3177599" y="2780928"/>
            <a:ext cx="611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rel</a:t>
            </a:r>
            <a:endParaRPr lang="zh-CN" altLang="en-US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3962124" y="4293096"/>
            <a:ext cx="718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acq</a:t>
            </a:r>
            <a:endParaRPr lang="zh-CN" altLang="en-US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5725384" y="4293096"/>
            <a:ext cx="718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rel</a:t>
            </a:r>
            <a:endParaRPr lang="zh-CN" altLang="en-US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980618" y="2780928"/>
            <a:ext cx="718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acq</a:t>
            </a:r>
            <a:endParaRPr lang="zh-CN" altLang="en-US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4835036" y="5260273"/>
            <a:ext cx="604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sw</a:t>
            </a:r>
            <a:r>
              <a:rPr lang="en-US" altLang="zh-CN" sz="2400" b="1" dirty="0" smtClean="0"/>
              <a:t>:</a:t>
            </a:r>
            <a:endParaRPr lang="zh-CN" altLang="en-US" sz="2400" b="1" dirty="0"/>
          </a:p>
        </p:txBody>
      </p:sp>
      <p:cxnSp>
        <p:nvCxnSpPr>
          <p:cNvPr id="80" name="直接箭头连接符 79"/>
          <p:cNvCxnSpPr/>
          <p:nvPr/>
        </p:nvCxnSpPr>
        <p:spPr>
          <a:xfrm>
            <a:off x="5646727" y="5517229"/>
            <a:ext cx="827156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756366" y="6021288"/>
            <a:ext cx="7848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Happens-before order (</a:t>
            </a:r>
            <a:r>
              <a:rPr lang="en-US" altLang="zh-CN" sz="2400" b="1" dirty="0" err="1" smtClean="0"/>
              <a:t>hb</a:t>
            </a:r>
            <a:r>
              <a:rPr lang="en-US" altLang="zh-CN" sz="2400" b="1" dirty="0" smtClean="0"/>
              <a:t>): </a:t>
            </a:r>
            <a:r>
              <a:rPr lang="en-US" altLang="zh-CN" sz="2400" dirty="0" smtClean="0"/>
              <a:t>transitive closure of </a:t>
            </a:r>
            <a:r>
              <a:rPr lang="en-US" altLang="zh-CN" sz="2400" dirty="0" err="1" smtClean="0"/>
              <a:t>po</a:t>
            </a:r>
            <a:r>
              <a:rPr lang="en-US" altLang="zh-CN" sz="2400" dirty="0" err="1" smtClean="0">
                <a:sym typeface="Symbol"/>
              </a:rPr>
              <a:t></a:t>
            </a:r>
            <a:r>
              <a:rPr lang="en-US" altLang="zh-CN" sz="2400" dirty="0" err="1" smtClean="0"/>
              <a:t>sw</a:t>
            </a:r>
            <a:endParaRPr lang="zh-CN" alt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2408575" y="3347131"/>
            <a:ext cx="633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w1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55975" y="3368885"/>
            <a:ext cx="576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w2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96036" y="3759423"/>
            <a:ext cx="468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r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37684" y="1340768"/>
            <a:ext cx="2283852" cy="605681"/>
            <a:chOff x="2037684" y="1340768"/>
            <a:chExt cx="2283852" cy="605681"/>
          </a:xfrm>
        </p:grpSpPr>
        <p:sp>
          <p:nvSpPr>
            <p:cNvPr id="69" name="TextBox 68"/>
            <p:cNvSpPr txBox="1"/>
            <p:nvPr/>
          </p:nvSpPr>
          <p:spPr>
            <a:xfrm>
              <a:off x="2037684" y="1484784"/>
              <a:ext cx="624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w1</a:t>
              </a:r>
              <a:endParaRPr lang="zh-CN" altLang="en-US" sz="2400" b="1" dirty="0"/>
            </a:p>
          </p:txBody>
        </p:sp>
        <p:cxnSp>
          <p:nvCxnSpPr>
            <p:cNvPr id="71" name="直接箭头连接符 70"/>
            <p:cNvCxnSpPr/>
            <p:nvPr/>
          </p:nvCxnSpPr>
          <p:spPr>
            <a:xfrm>
              <a:off x="2638633" y="1726988"/>
              <a:ext cx="82715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2770045" y="1340768"/>
              <a:ext cx="5450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err="1" smtClean="0"/>
                <a:t>hb</a:t>
              </a:r>
              <a:endParaRPr lang="zh-CN" altLang="en-US" sz="2000" b="1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671900" y="1484783"/>
              <a:ext cx="649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w2</a:t>
              </a:r>
              <a:endParaRPr lang="zh-CN" altLang="en-US" sz="2400" b="1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80948" y="1340768"/>
            <a:ext cx="2123300" cy="605681"/>
            <a:chOff x="4680948" y="1340768"/>
            <a:chExt cx="2123300" cy="605681"/>
          </a:xfrm>
        </p:grpSpPr>
        <p:sp>
          <p:nvSpPr>
            <p:cNvPr id="84" name="TextBox 83"/>
            <p:cNvSpPr txBox="1"/>
            <p:nvPr/>
          </p:nvSpPr>
          <p:spPr>
            <a:xfrm>
              <a:off x="4680948" y="1484784"/>
              <a:ext cx="6453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w1</a:t>
              </a:r>
              <a:endParaRPr lang="zh-CN" altLang="en-US" sz="2400" b="1" dirty="0"/>
            </a:p>
          </p:txBody>
        </p:sp>
        <p:cxnSp>
          <p:nvCxnSpPr>
            <p:cNvPr id="85" name="直接箭头连接符 84"/>
            <p:cNvCxnSpPr/>
            <p:nvPr/>
          </p:nvCxnSpPr>
          <p:spPr>
            <a:xfrm>
              <a:off x="5302929" y="1726988"/>
              <a:ext cx="82715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5434341" y="1340768"/>
              <a:ext cx="5450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err="1" smtClean="0"/>
                <a:t>hb</a:t>
              </a:r>
              <a:endParaRPr lang="zh-CN" altLang="en-US" sz="2000" b="1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336196" y="1484783"/>
              <a:ext cx="46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r</a:t>
              </a:r>
              <a:endParaRPr lang="zh-CN" altLang="en-US" sz="2400" b="1" dirty="0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1067989" y="2103237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C00000"/>
                </a:solidFill>
              </a:rPr>
              <a:t>Not:</a:t>
            </a:r>
            <a:endParaRPr lang="zh-CN" altLang="en-US" sz="2400" b="1" i="1" dirty="0">
              <a:solidFill>
                <a:srgbClr val="C00000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051720" y="1959223"/>
            <a:ext cx="2089987" cy="605681"/>
            <a:chOff x="2051720" y="1959223"/>
            <a:chExt cx="2089987" cy="605681"/>
          </a:xfrm>
        </p:grpSpPr>
        <p:sp>
          <p:nvSpPr>
            <p:cNvPr id="89" name="TextBox 88"/>
            <p:cNvSpPr txBox="1"/>
            <p:nvPr/>
          </p:nvSpPr>
          <p:spPr>
            <a:xfrm>
              <a:off x="2051720" y="2103239"/>
              <a:ext cx="5716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w2</a:t>
              </a:r>
              <a:endParaRPr lang="zh-CN" altLang="en-US" sz="2400" b="1" dirty="0"/>
            </a:p>
          </p:txBody>
        </p:sp>
        <p:cxnSp>
          <p:nvCxnSpPr>
            <p:cNvPr id="90" name="直接箭头连接符 89"/>
            <p:cNvCxnSpPr/>
            <p:nvPr/>
          </p:nvCxnSpPr>
          <p:spPr>
            <a:xfrm>
              <a:off x="2640388" y="2345443"/>
              <a:ext cx="82715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2771800" y="1959223"/>
              <a:ext cx="5450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err="1" smtClean="0"/>
                <a:t>hb</a:t>
              </a:r>
              <a:endParaRPr lang="zh-CN" altLang="en-US" sz="2000" b="1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673655" y="2103238"/>
              <a:ext cx="46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r</a:t>
              </a:r>
              <a:endParaRPr lang="zh-CN" altLang="en-US" sz="2400" b="1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60032" y="1959223"/>
            <a:ext cx="2232248" cy="605681"/>
            <a:chOff x="4860032" y="1959223"/>
            <a:chExt cx="2232248" cy="605681"/>
          </a:xfrm>
        </p:grpSpPr>
        <p:sp>
          <p:nvSpPr>
            <p:cNvPr id="93" name="TextBox 92"/>
            <p:cNvSpPr txBox="1"/>
            <p:nvPr/>
          </p:nvSpPr>
          <p:spPr>
            <a:xfrm>
              <a:off x="4860032" y="2103239"/>
              <a:ext cx="46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r</a:t>
              </a:r>
              <a:endParaRPr lang="zh-CN" altLang="en-US" sz="2400" b="1" dirty="0"/>
            </a:p>
          </p:txBody>
        </p:sp>
        <p:cxnSp>
          <p:nvCxnSpPr>
            <p:cNvPr id="94" name="直接箭头连接符 93"/>
            <p:cNvCxnSpPr/>
            <p:nvPr/>
          </p:nvCxnSpPr>
          <p:spPr>
            <a:xfrm>
              <a:off x="5304684" y="2345443"/>
              <a:ext cx="82715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5436096" y="1959223"/>
              <a:ext cx="5450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err="1" smtClean="0"/>
                <a:t>hb</a:t>
              </a:r>
              <a:endParaRPr lang="zh-CN" altLang="en-US" sz="2000" b="1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337950" y="2103238"/>
              <a:ext cx="7543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w2</a:t>
              </a:r>
              <a:endParaRPr lang="zh-CN" alt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9342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62" grpId="0"/>
      <p:bldP spid="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Happens-Before Memory Model (HMM)</a:t>
            </a:r>
            <a:endParaRPr lang="zh-CN" altLang="en-US" sz="3600" dirty="0"/>
          </a:p>
        </p:txBody>
      </p:sp>
      <p:grpSp>
        <p:nvGrpSpPr>
          <p:cNvPr id="4" name="组合 3"/>
          <p:cNvGrpSpPr/>
          <p:nvPr/>
        </p:nvGrpSpPr>
        <p:grpSpPr>
          <a:xfrm>
            <a:off x="1533628" y="3283982"/>
            <a:ext cx="5702668" cy="145018"/>
            <a:chOff x="1533628" y="3067958"/>
            <a:chExt cx="5702668" cy="145018"/>
          </a:xfrm>
        </p:grpSpPr>
        <p:sp>
          <p:nvSpPr>
            <p:cNvPr id="5" name="椭圆 4"/>
            <p:cNvSpPr/>
            <p:nvPr/>
          </p:nvSpPr>
          <p:spPr>
            <a:xfrm>
              <a:off x="1533628" y="3068960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箭头连接符 5"/>
            <p:cNvCxnSpPr>
              <a:stCxn id="5" idx="6"/>
              <a:endCxn id="7" idx="2"/>
            </p:cNvCxnSpPr>
            <p:nvPr/>
          </p:nvCxnSpPr>
          <p:spPr>
            <a:xfrm>
              <a:off x="1677644" y="3140968"/>
              <a:ext cx="829028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506672" y="3068960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箭头连接符 7"/>
            <p:cNvCxnSpPr>
              <a:stCxn id="7" idx="6"/>
              <a:endCxn id="9" idx="2"/>
            </p:cNvCxnSpPr>
            <p:nvPr/>
          </p:nvCxnSpPr>
          <p:spPr>
            <a:xfrm>
              <a:off x="2650688" y="3140968"/>
              <a:ext cx="827156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3477844" y="3068960"/>
              <a:ext cx="144016" cy="144016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箭头连接符 9"/>
            <p:cNvCxnSpPr>
              <a:stCxn id="9" idx="6"/>
              <a:endCxn id="11" idx="2"/>
            </p:cNvCxnSpPr>
            <p:nvPr/>
          </p:nvCxnSpPr>
          <p:spPr>
            <a:xfrm>
              <a:off x="3621860" y="3140968"/>
              <a:ext cx="813792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4435652" y="3068960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285062" y="30679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箭头连接符 12"/>
            <p:cNvCxnSpPr>
              <a:stCxn id="11" idx="6"/>
              <a:endCxn id="12" idx="2"/>
            </p:cNvCxnSpPr>
            <p:nvPr/>
          </p:nvCxnSpPr>
          <p:spPr>
            <a:xfrm flipV="1">
              <a:off x="4579668" y="3139966"/>
              <a:ext cx="705394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>
              <a:stCxn id="12" idx="6"/>
              <a:endCxn id="15" idx="2"/>
            </p:cNvCxnSpPr>
            <p:nvPr/>
          </p:nvCxnSpPr>
          <p:spPr>
            <a:xfrm>
              <a:off x="5429078" y="3139966"/>
              <a:ext cx="813792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6242870" y="3068960"/>
              <a:ext cx="144016" cy="144016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092280" y="30679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箭头连接符 16"/>
            <p:cNvCxnSpPr>
              <a:stCxn id="15" idx="6"/>
              <a:endCxn id="16" idx="2"/>
            </p:cNvCxnSpPr>
            <p:nvPr/>
          </p:nvCxnSpPr>
          <p:spPr>
            <a:xfrm flipV="1">
              <a:off x="6386886" y="3139966"/>
              <a:ext cx="705394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2037684" y="4149080"/>
            <a:ext cx="5702668" cy="145018"/>
            <a:chOff x="2037684" y="3933056"/>
            <a:chExt cx="5702668" cy="145018"/>
          </a:xfrm>
        </p:grpSpPr>
        <p:sp>
          <p:nvSpPr>
            <p:cNvPr id="19" name="椭圆 18"/>
            <p:cNvSpPr/>
            <p:nvPr/>
          </p:nvSpPr>
          <p:spPr>
            <a:xfrm>
              <a:off x="2037684" y="39340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箭头连接符 19"/>
            <p:cNvCxnSpPr>
              <a:stCxn id="19" idx="6"/>
              <a:endCxn id="21" idx="2"/>
            </p:cNvCxnSpPr>
            <p:nvPr/>
          </p:nvCxnSpPr>
          <p:spPr>
            <a:xfrm>
              <a:off x="2181700" y="4006066"/>
              <a:ext cx="829028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3010728" y="39340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箭头连接符 21"/>
            <p:cNvCxnSpPr>
              <a:stCxn id="21" idx="6"/>
              <a:endCxn id="23" idx="2"/>
            </p:cNvCxnSpPr>
            <p:nvPr/>
          </p:nvCxnSpPr>
          <p:spPr>
            <a:xfrm>
              <a:off x="3154744" y="4006066"/>
              <a:ext cx="827156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3981900" y="3934058"/>
              <a:ext cx="144016" cy="144016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箭头连接符 23"/>
            <p:cNvCxnSpPr>
              <a:stCxn id="23" idx="6"/>
              <a:endCxn id="25" idx="2"/>
            </p:cNvCxnSpPr>
            <p:nvPr/>
          </p:nvCxnSpPr>
          <p:spPr>
            <a:xfrm>
              <a:off x="4125916" y="4006066"/>
              <a:ext cx="813792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4939708" y="39340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789118" y="3933056"/>
              <a:ext cx="144016" cy="144016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箭头连接符 26"/>
            <p:cNvCxnSpPr>
              <a:stCxn id="25" idx="6"/>
              <a:endCxn id="26" idx="2"/>
            </p:cNvCxnSpPr>
            <p:nvPr/>
          </p:nvCxnSpPr>
          <p:spPr>
            <a:xfrm flipV="1">
              <a:off x="5083724" y="4005064"/>
              <a:ext cx="705394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>
              <a:stCxn id="26" idx="6"/>
              <a:endCxn id="29" idx="2"/>
            </p:cNvCxnSpPr>
            <p:nvPr/>
          </p:nvCxnSpPr>
          <p:spPr>
            <a:xfrm>
              <a:off x="5933134" y="4005064"/>
              <a:ext cx="813792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>
              <a:off x="6746926" y="3934058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7596336" y="3933056"/>
              <a:ext cx="144016" cy="14401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" name="直接箭头连接符 30"/>
            <p:cNvCxnSpPr>
              <a:stCxn id="29" idx="6"/>
              <a:endCxn id="30" idx="2"/>
            </p:cNvCxnSpPr>
            <p:nvPr/>
          </p:nvCxnSpPr>
          <p:spPr>
            <a:xfrm flipV="1">
              <a:off x="6890942" y="4005064"/>
              <a:ext cx="705394" cy="100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直接箭头连接符 31"/>
          <p:cNvCxnSpPr/>
          <p:nvPr/>
        </p:nvCxnSpPr>
        <p:spPr>
          <a:xfrm>
            <a:off x="1533628" y="4941168"/>
            <a:ext cx="62067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39552" y="4725144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Time</a:t>
            </a:r>
            <a:endParaRPr lang="zh-CN" alt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99592" y="312615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T1</a:t>
            </a:r>
            <a:endParaRPr lang="zh-CN" altLang="en-US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899592" y="3975447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T2</a:t>
            </a:r>
            <a:endParaRPr lang="zh-CN" altLang="en-US" sz="2400" b="1" dirty="0"/>
          </a:p>
        </p:txBody>
      </p:sp>
      <p:cxnSp>
        <p:nvCxnSpPr>
          <p:cNvPr id="36" name="直接箭头连接符 35"/>
          <p:cNvCxnSpPr>
            <a:stCxn id="9" idx="4"/>
            <a:endCxn id="23" idx="1"/>
          </p:cNvCxnSpPr>
          <p:nvPr/>
        </p:nvCxnSpPr>
        <p:spPr>
          <a:xfrm>
            <a:off x="3549852" y="3429000"/>
            <a:ext cx="453139" cy="742173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26" idx="0"/>
            <a:endCxn id="15" idx="3"/>
          </p:cNvCxnSpPr>
          <p:nvPr/>
        </p:nvCxnSpPr>
        <p:spPr>
          <a:xfrm flipV="1">
            <a:off x="5861126" y="3407909"/>
            <a:ext cx="402835" cy="741171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77599" y="2780928"/>
            <a:ext cx="611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rel</a:t>
            </a:r>
            <a:endParaRPr lang="zh-CN" alt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962124" y="4293096"/>
            <a:ext cx="718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acq</a:t>
            </a:r>
            <a:endParaRPr lang="zh-CN" altLang="en-US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725384" y="4293096"/>
            <a:ext cx="718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rel</a:t>
            </a:r>
            <a:endParaRPr lang="zh-CN" alt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980618" y="2780928"/>
            <a:ext cx="718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/>
              <a:t>acq</a:t>
            </a:r>
            <a:endParaRPr lang="zh-CN" alt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2408575" y="3347131"/>
            <a:ext cx="633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w1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55975" y="3368885"/>
            <a:ext cx="576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w2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96036" y="3759423"/>
            <a:ext cx="468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r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63588" y="1412776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Read can see </a:t>
            </a:r>
          </a:p>
          <a:p>
            <a:r>
              <a:rPr lang="en-US" altLang="zh-CN" sz="2400" dirty="0" smtClean="0"/>
              <a:t>(1) the most recent write that happens-before it, or</a:t>
            </a:r>
          </a:p>
          <a:p>
            <a:r>
              <a:rPr lang="en-US" altLang="zh-CN" sz="2400" dirty="0" smtClean="0"/>
              <a:t>(2) a write that has no happens-before relation.</a:t>
            </a:r>
            <a:endParaRPr lang="zh-CN" altLang="en-US" sz="2400" dirty="0"/>
          </a:p>
        </p:txBody>
      </p:sp>
      <p:sp>
        <p:nvSpPr>
          <p:cNvPr id="63" name="TextBox 62"/>
          <p:cNvSpPr txBox="1"/>
          <p:nvPr/>
        </p:nvSpPr>
        <p:spPr>
          <a:xfrm>
            <a:off x="863354" y="5517232"/>
            <a:ext cx="7453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r</a:t>
            </a:r>
            <a:r>
              <a:rPr lang="en-US" altLang="zh-CN" sz="2400" dirty="0" smtClean="0"/>
              <a:t> could see both 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w1</a:t>
            </a:r>
            <a:r>
              <a:rPr lang="en-US" altLang="zh-CN" sz="2400" dirty="0" smtClean="0"/>
              <a:t> (which happens-before it) </a:t>
            </a:r>
            <a:br>
              <a:rPr lang="en-US" altLang="zh-CN" sz="2400" dirty="0" smtClean="0"/>
            </a:br>
            <a:r>
              <a:rPr lang="en-US" altLang="zh-CN" sz="2400" dirty="0" smtClean="0"/>
              <a:t>and 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w2</a:t>
            </a:r>
            <a:r>
              <a:rPr lang="en-US" altLang="zh-CN" sz="2400" dirty="0" smtClean="0"/>
              <a:t> (with which there is no happens-before relation)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7443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HMM – Relaxed Ordering</a:t>
            </a:r>
            <a:endParaRPr lang="zh-CN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304730" y="3111212"/>
            <a:ext cx="1055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x = 1;</a:t>
            </a:r>
          </a:p>
          <a:p>
            <a:r>
              <a:rPr lang="en-US" altLang="zh-CN" sz="2800" b="1" dirty="0" smtClean="0"/>
              <a:t>r1 = y;</a:t>
            </a:r>
            <a:endParaRPr lang="zh-CN" altLang="en-US" sz="28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3104930" y="3111212"/>
            <a:ext cx="1055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y = 1;</a:t>
            </a:r>
          </a:p>
          <a:p>
            <a:r>
              <a:rPr lang="en-US" altLang="zh-CN" sz="2800" b="1" dirty="0" smtClean="0"/>
              <a:t>r2 = x;</a:t>
            </a:r>
            <a:endParaRPr lang="zh-CN" altLang="en-US" sz="2800" b="1" dirty="0"/>
          </a:p>
        </p:txBody>
      </p:sp>
      <p:cxnSp>
        <p:nvCxnSpPr>
          <p:cNvPr id="48" name="直接连接符 47"/>
          <p:cNvCxnSpPr/>
          <p:nvPr/>
        </p:nvCxnSpPr>
        <p:spPr>
          <a:xfrm>
            <a:off x="2720234" y="3111212"/>
            <a:ext cx="0" cy="954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2792242" y="3104963"/>
            <a:ext cx="0" cy="954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352082" y="434158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C00000"/>
                </a:solidFill>
              </a:rPr>
              <a:t>r1 = r2 = 0?</a:t>
            </a:r>
            <a:endParaRPr lang="zh-CN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59632" y="2348880"/>
            <a:ext cx="3692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Initially:  x = y = 0</a:t>
            </a:r>
            <a:endParaRPr lang="zh-CN" altLang="en-US" sz="2800" b="1" dirty="0"/>
          </a:p>
        </p:txBody>
      </p:sp>
      <p:cxnSp>
        <p:nvCxnSpPr>
          <p:cNvPr id="52" name="直接箭头连接符 51"/>
          <p:cNvCxnSpPr/>
          <p:nvPr/>
        </p:nvCxnSpPr>
        <p:spPr>
          <a:xfrm flipV="1">
            <a:off x="2360194" y="3424646"/>
            <a:ext cx="745863" cy="36004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 flipV="1">
            <a:off x="2216178" y="3352638"/>
            <a:ext cx="889879" cy="43204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364088" y="4332066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Allowed in HMM</a:t>
            </a:r>
            <a:endParaRPr lang="zh-CN" altLang="en-US" sz="2800" dirty="0"/>
          </a:p>
        </p:txBody>
      </p:sp>
      <p:sp>
        <p:nvSpPr>
          <p:cNvPr id="3" name="任意多边形 2"/>
          <p:cNvSpPr/>
          <p:nvPr/>
        </p:nvSpPr>
        <p:spPr>
          <a:xfrm>
            <a:off x="1015020" y="2715904"/>
            <a:ext cx="1618998" cy="1119117"/>
          </a:xfrm>
          <a:custGeom>
            <a:avLst/>
            <a:gdLst>
              <a:gd name="connsiteX0" fmla="*/ 308813 w 1618998"/>
              <a:gd name="connsiteY0" fmla="*/ 1119117 h 1119117"/>
              <a:gd name="connsiteX1" fmla="*/ 90449 w 1618998"/>
              <a:gd name="connsiteY1" fmla="*/ 395786 h 1119117"/>
              <a:gd name="connsiteX2" fmla="*/ 1618998 w 1618998"/>
              <a:gd name="connsiteY2" fmla="*/ 0 h 1119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8998" h="1119117">
                <a:moveTo>
                  <a:pt x="308813" y="1119117"/>
                </a:moveTo>
                <a:cubicBezTo>
                  <a:pt x="90449" y="850711"/>
                  <a:pt x="-127915" y="582305"/>
                  <a:pt x="90449" y="395786"/>
                </a:cubicBezTo>
                <a:cubicBezTo>
                  <a:pt x="308813" y="209267"/>
                  <a:pt x="963905" y="104633"/>
                  <a:pt x="1618998" y="0"/>
                </a:cubicBezTo>
              </a:path>
            </a:pathLst>
          </a:custGeom>
          <a:noFill/>
          <a:ln>
            <a:solidFill>
              <a:srgbClr val="C0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3985146" y="2634018"/>
            <a:ext cx="805885" cy="1201003"/>
          </a:xfrm>
          <a:custGeom>
            <a:avLst/>
            <a:gdLst>
              <a:gd name="connsiteX0" fmla="*/ 109182 w 805885"/>
              <a:gd name="connsiteY0" fmla="*/ 1201003 h 1201003"/>
              <a:gd name="connsiteX1" fmla="*/ 805218 w 805885"/>
              <a:gd name="connsiteY1" fmla="*/ 518615 h 1201003"/>
              <a:gd name="connsiteX2" fmla="*/ 0 w 805885"/>
              <a:gd name="connsiteY2" fmla="*/ 0 h 120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5885" h="1201003">
                <a:moveTo>
                  <a:pt x="109182" y="1201003"/>
                </a:moveTo>
                <a:cubicBezTo>
                  <a:pt x="466298" y="959892"/>
                  <a:pt x="823415" y="718782"/>
                  <a:pt x="805218" y="518615"/>
                </a:cubicBezTo>
                <a:cubicBezTo>
                  <a:pt x="787021" y="318448"/>
                  <a:pt x="393510" y="159224"/>
                  <a:pt x="0" y="0"/>
                </a:cubicBezTo>
              </a:path>
            </a:pathLst>
          </a:custGeom>
          <a:noFill/>
          <a:ln>
            <a:solidFill>
              <a:srgbClr val="C0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00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HMM – Examples with Global Analysis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5064" y="2679164"/>
            <a:ext cx="23516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r1 = x;</a:t>
            </a:r>
          </a:p>
          <a:p>
            <a:r>
              <a:rPr lang="en-US" altLang="zh-CN" sz="2800" b="1" dirty="0" smtClean="0"/>
              <a:t>r2 = x;</a:t>
            </a:r>
          </a:p>
          <a:p>
            <a:r>
              <a:rPr lang="en-US" altLang="zh-CN" sz="2800" b="1" dirty="0" smtClean="0"/>
              <a:t>if (r1 == r2)</a:t>
            </a:r>
          </a:p>
          <a:p>
            <a:r>
              <a:rPr lang="en-US" altLang="zh-CN" sz="2800" b="1" dirty="0"/>
              <a:t> </a:t>
            </a:r>
            <a:r>
              <a:rPr lang="en-US" altLang="zh-CN" sz="2800" b="1" dirty="0" smtClean="0"/>
              <a:t>   y = 2;</a:t>
            </a:r>
            <a:endParaRPr lang="zh-CN" alt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601368" y="3111212"/>
            <a:ext cx="1271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r3 = y;</a:t>
            </a:r>
          </a:p>
          <a:p>
            <a:r>
              <a:rPr lang="en-US" altLang="zh-CN" sz="2800" b="1" dirty="0"/>
              <a:t>x</a:t>
            </a:r>
            <a:r>
              <a:rPr lang="en-US" altLang="zh-CN" sz="2800" b="1" dirty="0" smtClean="0"/>
              <a:t> = r3;</a:t>
            </a:r>
            <a:endParaRPr lang="zh-CN" altLang="en-US" sz="2800" b="1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3216672" y="3111212"/>
            <a:ext cx="0" cy="954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88680" y="3104097"/>
            <a:ext cx="0" cy="954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19966" y="1916832"/>
            <a:ext cx="3692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Initially:  x = 0, y = 1</a:t>
            </a:r>
            <a:endParaRPr lang="zh-CN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19966" y="4864806"/>
            <a:ext cx="2781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C00000"/>
                </a:solidFill>
              </a:rPr>
              <a:t>r1 = r2 = r3 = 2?</a:t>
            </a:r>
            <a:endParaRPr lang="zh-CN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6390" y="2432168"/>
            <a:ext cx="3561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Speculation: r3 reads 2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2098710" y="3380770"/>
            <a:ext cx="1502658" cy="807318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 flipV="1">
            <a:off x="2040868" y="2926520"/>
            <a:ext cx="1560500" cy="908501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808678" y="2906870"/>
            <a:ext cx="0" cy="1613932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37112" y="5388026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Allowed in HMM!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4749421" y="2893833"/>
            <a:ext cx="686675" cy="941188"/>
          </a:xfrm>
          <a:custGeom>
            <a:avLst/>
            <a:gdLst>
              <a:gd name="connsiteX0" fmla="*/ 955343 w 1036881"/>
              <a:gd name="connsiteY0" fmla="*/ 0 h 1132764"/>
              <a:gd name="connsiteX1" fmla="*/ 941695 w 1036881"/>
              <a:gd name="connsiteY1" fmla="*/ 655092 h 1132764"/>
              <a:gd name="connsiteX2" fmla="*/ 0 w 1036881"/>
              <a:gd name="connsiteY2" fmla="*/ 1132764 h 113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881" h="1132764">
                <a:moveTo>
                  <a:pt x="955343" y="0"/>
                </a:moveTo>
                <a:cubicBezTo>
                  <a:pt x="1028131" y="233149"/>
                  <a:pt x="1100919" y="466298"/>
                  <a:pt x="941695" y="655092"/>
                </a:cubicBezTo>
                <a:cubicBezTo>
                  <a:pt x="782471" y="843886"/>
                  <a:pt x="391235" y="988325"/>
                  <a:pt x="0" y="1132764"/>
                </a:cubicBezTo>
              </a:path>
            </a:pathLst>
          </a:custGeom>
          <a:noFill/>
          <a:ln w="44450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箭头连接符 29"/>
          <p:cNvCxnSpPr/>
          <p:nvPr/>
        </p:nvCxnSpPr>
        <p:spPr>
          <a:xfrm flipV="1">
            <a:off x="4211960" y="2809317"/>
            <a:ext cx="0" cy="403659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56463" y="2463279"/>
            <a:ext cx="1515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Justified!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33" name="右箭头 32"/>
          <p:cNvSpPr/>
          <p:nvPr/>
        </p:nvSpPr>
        <p:spPr>
          <a:xfrm>
            <a:off x="5940152" y="2564904"/>
            <a:ext cx="504056" cy="248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5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/>
      <p:bldP spid="26" grpId="0" animBg="1"/>
      <p:bldP spid="32" grpId="0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HMM – Out-of-Thin-Air Read</a:t>
            </a:r>
            <a:endParaRPr lang="zh-CN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304730" y="3111212"/>
            <a:ext cx="1055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r</a:t>
            </a:r>
            <a:r>
              <a:rPr lang="en-US" altLang="zh-CN" sz="2800" b="1" dirty="0" smtClean="0"/>
              <a:t>1 = x;</a:t>
            </a:r>
          </a:p>
          <a:p>
            <a:endParaRPr lang="en-US" altLang="zh-CN" sz="2800" b="1" dirty="0" smtClean="0"/>
          </a:p>
          <a:p>
            <a:r>
              <a:rPr lang="en-US" altLang="zh-CN" sz="2800" b="1" dirty="0"/>
              <a:t>y</a:t>
            </a:r>
            <a:r>
              <a:rPr lang="en-US" altLang="zh-CN" sz="2800" b="1" dirty="0" smtClean="0"/>
              <a:t> = r1;</a:t>
            </a:r>
            <a:endParaRPr lang="zh-CN" altLang="en-US" sz="28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3104930" y="3111212"/>
            <a:ext cx="1055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r2 = y;</a:t>
            </a:r>
          </a:p>
          <a:p>
            <a:endParaRPr lang="en-US" altLang="zh-CN" sz="2800" b="1" dirty="0" smtClean="0"/>
          </a:p>
          <a:p>
            <a:r>
              <a:rPr lang="en-US" altLang="zh-CN" sz="2800" b="1" dirty="0"/>
              <a:t>x</a:t>
            </a:r>
            <a:r>
              <a:rPr lang="en-US" altLang="zh-CN" sz="2800" b="1" dirty="0" smtClean="0"/>
              <a:t> = r2;</a:t>
            </a:r>
            <a:endParaRPr lang="zh-CN" altLang="en-US" sz="2800" b="1" dirty="0"/>
          </a:p>
        </p:txBody>
      </p:sp>
      <p:grpSp>
        <p:nvGrpSpPr>
          <p:cNvPr id="4" name="组合 3"/>
          <p:cNvGrpSpPr/>
          <p:nvPr/>
        </p:nvGrpSpPr>
        <p:grpSpPr>
          <a:xfrm>
            <a:off x="2720234" y="3284984"/>
            <a:ext cx="72008" cy="960356"/>
            <a:chOff x="2720234" y="3104963"/>
            <a:chExt cx="72008" cy="960356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2720234" y="3111212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2792242" y="3104963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1331640" y="465313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C00000"/>
                </a:solidFill>
              </a:rPr>
              <a:t>r1 = r2 = 42?</a:t>
            </a:r>
            <a:endParaRPr lang="zh-CN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59632" y="184482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Initially:  x = y = 0</a:t>
            </a:r>
            <a:endParaRPr lang="zh-CN" altLang="en-US" sz="28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956038" y="544522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Allowed in HMM!</a:t>
            </a:r>
            <a:endParaRPr lang="zh-CN" alt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2420888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Speculation: r1 will get 42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2360194" y="3581808"/>
            <a:ext cx="744736" cy="457199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3632662" y="3581807"/>
            <a:ext cx="0" cy="45720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20359" y="2463279"/>
            <a:ext cx="1515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Justified!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60032" y="4614227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May break the security and type-safety of Java!</a:t>
            </a:r>
            <a:endParaRPr lang="zh-CN" altLang="en-US" sz="2400" b="1" dirty="0"/>
          </a:p>
        </p:txBody>
      </p:sp>
      <p:sp>
        <p:nvSpPr>
          <p:cNvPr id="26" name="任意多边形 25"/>
          <p:cNvSpPr/>
          <p:nvPr/>
        </p:nvSpPr>
        <p:spPr>
          <a:xfrm>
            <a:off x="777907" y="2634018"/>
            <a:ext cx="504983" cy="1637731"/>
          </a:xfrm>
          <a:custGeom>
            <a:avLst/>
            <a:gdLst>
              <a:gd name="connsiteX0" fmla="*/ 491335 w 504983"/>
              <a:gd name="connsiteY0" fmla="*/ 0 h 1637731"/>
              <a:gd name="connsiteX1" fmla="*/ 15 w 504983"/>
              <a:gd name="connsiteY1" fmla="*/ 1091821 h 1637731"/>
              <a:gd name="connsiteX2" fmla="*/ 504983 w 504983"/>
              <a:gd name="connsiteY2" fmla="*/ 1637731 h 163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983" h="1637731">
                <a:moveTo>
                  <a:pt x="491335" y="0"/>
                </a:moveTo>
                <a:cubicBezTo>
                  <a:pt x="244537" y="409433"/>
                  <a:pt x="-2260" y="818866"/>
                  <a:pt x="15" y="1091821"/>
                </a:cubicBezTo>
                <a:cubicBezTo>
                  <a:pt x="2290" y="1364776"/>
                  <a:pt x="253636" y="1501253"/>
                  <a:pt x="504983" y="1637731"/>
                </a:cubicBezTo>
              </a:path>
            </a:pathLst>
          </a:custGeom>
          <a:noFill/>
          <a:ln w="44450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箭头连接符 35"/>
          <p:cNvCxnSpPr/>
          <p:nvPr/>
        </p:nvCxnSpPr>
        <p:spPr>
          <a:xfrm flipH="1" flipV="1">
            <a:off x="2360194" y="3581807"/>
            <a:ext cx="744736" cy="657284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>
            <a:endCxn id="3" idx="2"/>
          </p:cNvCxnSpPr>
          <p:nvPr/>
        </p:nvCxnSpPr>
        <p:spPr>
          <a:xfrm flipV="1">
            <a:off x="1832462" y="2882553"/>
            <a:ext cx="1155362" cy="328642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右箭头 29"/>
          <p:cNvSpPr/>
          <p:nvPr/>
        </p:nvSpPr>
        <p:spPr>
          <a:xfrm>
            <a:off x="5004048" y="2564904"/>
            <a:ext cx="504056" cy="248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50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3" grpId="0"/>
      <p:bldP spid="21" grpId="0"/>
      <p:bldP spid="22" grpId="0"/>
      <p:bldP spid="26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3872" y="987685"/>
            <a:ext cx="23516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r1 = x;</a:t>
            </a:r>
          </a:p>
          <a:p>
            <a:r>
              <a:rPr lang="en-US" altLang="zh-CN" sz="2800" b="1" dirty="0" smtClean="0"/>
              <a:t>r2 = x;</a:t>
            </a:r>
          </a:p>
          <a:p>
            <a:r>
              <a:rPr lang="en-US" altLang="zh-CN" sz="2800" b="1" dirty="0" smtClean="0"/>
              <a:t>if (r1 == r2)</a:t>
            </a:r>
          </a:p>
          <a:p>
            <a:r>
              <a:rPr lang="en-US" altLang="zh-CN" sz="2800" b="1" dirty="0"/>
              <a:t> </a:t>
            </a:r>
            <a:r>
              <a:rPr lang="en-US" altLang="zh-CN" sz="2800" b="1" dirty="0" smtClean="0"/>
              <a:t>   y = 2;</a:t>
            </a:r>
            <a:endParaRPr lang="zh-CN" alt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70176" y="1419733"/>
            <a:ext cx="1271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r3 = y;</a:t>
            </a:r>
          </a:p>
          <a:p>
            <a:r>
              <a:rPr lang="en-US" altLang="zh-CN" sz="2800" b="1" dirty="0"/>
              <a:t>x</a:t>
            </a:r>
            <a:r>
              <a:rPr lang="en-US" altLang="zh-CN" sz="2800" b="1" dirty="0" smtClean="0"/>
              <a:t> = r3;</a:t>
            </a:r>
            <a:endParaRPr lang="zh-CN" altLang="en-US" sz="2800" b="1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3085480" y="1419733"/>
            <a:ext cx="0" cy="954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157488" y="1412618"/>
            <a:ext cx="0" cy="954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74574" y="2833772"/>
            <a:ext cx="2781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C00000"/>
                </a:solidFill>
              </a:rPr>
              <a:t>r1 = r2 = r3 = 2?</a:t>
            </a:r>
            <a:endParaRPr lang="zh-CN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35198" y="740689"/>
            <a:ext cx="3188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Speculation: r3 reads 2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1967518" y="1689291"/>
            <a:ext cx="1502658" cy="807318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1909676" y="1235041"/>
            <a:ext cx="1560500" cy="908501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677486" y="1215391"/>
            <a:ext cx="0" cy="1613932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任意多边形 12"/>
          <p:cNvSpPr/>
          <p:nvPr/>
        </p:nvSpPr>
        <p:spPr>
          <a:xfrm>
            <a:off x="4618229" y="1202354"/>
            <a:ext cx="686675" cy="941188"/>
          </a:xfrm>
          <a:custGeom>
            <a:avLst/>
            <a:gdLst>
              <a:gd name="connsiteX0" fmla="*/ 955343 w 1036881"/>
              <a:gd name="connsiteY0" fmla="*/ 0 h 1132764"/>
              <a:gd name="connsiteX1" fmla="*/ 941695 w 1036881"/>
              <a:gd name="connsiteY1" fmla="*/ 655092 h 1132764"/>
              <a:gd name="connsiteX2" fmla="*/ 0 w 1036881"/>
              <a:gd name="connsiteY2" fmla="*/ 1132764 h 113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6881" h="1132764">
                <a:moveTo>
                  <a:pt x="955343" y="0"/>
                </a:moveTo>
                <a:cubicBezTo>
                  <a:pt x="1028131" y="233149"/>
                  <a:pt x="1100919" y="466298"/>
                  <a:pt x="941695" y="655092"/>
                </a:cubicBezTo>
                <a:cubicBezTo>
                  <a:pt x="782471" y="843886"/>
                  <a:pt x="391235" y="988325"/>
                  <a:pt x="0" y="1132764"/>
                </a:cubicBezTo>
              </a:path>
            </a:pathLst>
          </a:custGeom>
          <a:noFill/>
          <a:ln w="44450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4080768" y="1117838"/>
            <a:ext cx="0" cy="403659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64344" y="513385"/>
            <a:ext cx="5459784" cy="29156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16003" y="3789040"/>
            <a:ext cx="4464496" cy="2755468"/>
            <a:chOff x="539552" y="2420888"/>
            <a:chExt cx="4464496" cy="2755468"/>
          </a:xfrm>
        </p:grpSpPr>
        <p:sp>
          <p:nvSpPr>
            <p:cNvPr id="19" name="TextBox 18"/>
            <p:cNvSpPr txBox="1"/>
            <p:nvPr/>
          </p:nvSpPr>
          <p:spPr>
            <a:xfrm>
              <a:off x="1304730" y="3111212"/>
              <a:ext cx="10554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/>
                <a:t>r</a:t>
              </a:r>
              <a:r>
                <a:rPr lang="en-US" altLang="zh-CN" sz="2800" b="1" dirty="0" smtClean="0"/>
                <a:t>1 = x;</a:t>
              </a:r>
            </a:p>
            <a:p>
              <a:endParaRPr lang="en-US" altLang="zh-CN" sz="2800" b="1" dirty="0" smtClean="0"/>
            </a:p>
            <a:p>
              <a:r>
                <a:rPr lang="en-US" altLang="zh-CN" sz="2800" b="1" dirty="0"/>
                <a:t>y</a:t>
              </a:r>
              <a:r>
                <a:rPr lang="en-US" altLang="zh-CN" sz="2800" b="1" dirty="0" smtClean="0"/>
                <a:t> = r1;</a:t>
              </a:r>
              <a:endParaRPr lang="zh-CN" altLang="en-US" sz="28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04930" y="3111212"/>
              <a:ext cx="10554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r2 = y;</a:t>
              </a:r>
            </a:p>
            <a:p>
              <a:endParaRPr lang="en-US" altLang="zh-CN" sz="2800" b="1" dirty="0" smtClean="0"/>
            </a:p>
            <a:p>
              <a:r>
                <a:rPr lang="en-US" altLang="zh-CN" sz="2800" b="1" dirty="0"/>
                <a:t>x</a:t>
              </a:r>
              <a:r>
                <a:rPr lang="en-US" altLang="zh-CN" sz="2800" b="1" dirty="0" smtClean="0"/>
                <a:t> = r2;</a:t>
              </a:r>
              <a:endParaRPr lang="zh-CN" altLang="en-US" sz="2800" b="1" dirty="0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2720234" y="3284984"/>
              <a:ext cx="72008" cy="960356"/>
              <a:chOff x="2720234" y="3104963"/>
              <a:chExt cx="72008" cy="960356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2720234" y="3111212"/>
                <a:ext cx="0" cy="95410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2792242" y="3104963"/>
                <a:ext cx="0" cy="95410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/>
            <p:cNvSpPr txBox="1"/>
            <p:nvPr/>
          </p:nvSpPr>
          <p:spPr>
            <a:xfrm>
              <a:off x="1331640" y="4653136"/>
              <a:ext cx="21602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i="1" dirty="0" smtClean="0">
                  <a:solidFill>
                    <a:srgbClr val="C00000"/>
                  </a:solidFill>
                </a:rPr>
                <a:t>r1 = r2 = 42?</a:t>
              </a:r>
              <a:endParaRPr lang="zh-CN" altLang="en-US" sz="2800" b="1" i="1" dirty="0">
                <a:solidFill>
                  <a:srgbClr val="C0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59632" y="2420888"/>
              <a:ext cx="34563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C00000"/>
                  </a:solidFill>
                </a:rPr>
                <a:t>Speculation: r1 will get 42</a:t>
              </a:r>
              <a:endParaRPr lang="zh-CN" altLang="en-US" sz="2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4" name="直接箭头连接符 23"/>
            <p:cNvCxnSpPr/>
            <p:nvPr/>
          </p:nvCxnSpPr>
          <p:spPr>
            <a:xfrm flipV="1">
              <a:off x="2360194" y="3581808"/>
              <a:ext cx="744736" cy="457199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>
              <a:off x="3632662" y="3581807"/>
              <a:ext cx="0" cy="45720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任意多边形 25"/>
            <p:cNvSpPr/>
            <p:nvPr/>
          </p:nvSpPr>
          <p:spPr>
            <a:xfrm>
              <a:off x="777907" y="2634018"/>
              <a:ext cx="504983" cy="1637731"/>
            </a:xfrm>
            <a:custGeom>
              <a:avLst/>
              <a:gdLst>
                <a:gd name="connsiteX0" fmla="*/ 491335 w 504983"/>
                <a:gd name="connsiteY0" fmla="*/ 0 h 1637731"/>
                <a:gd name="connsiteX1" fmla="*/ 15 w 504983"/>
                <a:gd name="connsiteY1" fmla="*/ 1091821 h 1637731"/>
                <a:gd name="connsiteX2" fmla="*/ 504983 w 504983"/>
                <a:gd name="connsiteY2" fmla="*/ 1637731 h 1637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4983" h="1637731">
                  <a:moveTo>
                    <a:pt x="491335" y="0"/>
                  </a:moveTo>
                  <a:cubicBezTo>
                    <a:pt x="244537" y="409433"/>
                    <a:pt x="-2260" y="818866"/>
                    <a:pt x="15" y="1091821"/>
                  </a:cubicBezTo>
                  <a:cubicBezTo>
                    <a:pt x="2290" y="1364776"/>
                    <a:pt x="253636" y="1501253"/>
                    <a:pt x="504983" y="1637731"/>
                  </a:cubicBezTo>
                </a:path>
              </a:pathLst>
            </a:custGeom>
            <a:noFill/>
            <a:ln w="44450"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箭头连接符 26"/>
            <p:cNvCxnSpPr/>
            <p:nvPr/>
          </p:nvCxnSpPr>
          <p:spPr>
            <a:xfrm flipH="1" flipV="1">
              <a:off x="2360194" y="3581807"/>
              <a:ext cx="744736" cy="657284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>
              <a:endCxn id="23" idx="2"/>
            </p:cNvCxnSpPr>
            <p:nvPr/>
          </p:nvCxnSpPr>
          <p:spPr>
            <a:xfrm flipV="1">
              <a:off x="1832462" y="2882553"/>
              <a:ext cx="1155362" cy="328642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矩形 28"/>
            <p:cNvSpPr/>
            <p:nvPr/>
          </p:nvSpPr>
          <p:spPr>
            <a:xfrm>
              <a:off x="539552" y="2420888"/>
              <a:ext cx="4464496" cy="27554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012160" y="1675411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Good speculation. Should allow!</a:t>
            </a:r>
            <a:endParaRPr lang="zh-CN" altLang="en-US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6012160" y="4849996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Bad speculation. Disallow!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4192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JMM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5576" y="1655802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Take HMM as the core, and try hard to distinguish good speculation from bad speculation!</a:t>
            </a:r>
            <a:endParaRPr lang="zh-CN" alt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755576" y="384188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Very complex, with surprising results and bugs.</a:t>
            </a:r>
            <a:endParaRPr lang="zh-CN" alt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755576" y="290578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Introduce 9 axioms to constrain causality.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9765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JMM – Surprising Results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61832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C1;</a:t>
            </a:r>
            <a:endParaRPr lang="zh-CN" alt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3092767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lock l;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C2;</a:t>
            </a:r>
          </a:p>
          <a:p>
            <a:r>
              <a:rPr lang="en-US" altLang="zh-CN" sz="2400" dirty="0" smtClean="0"/>
              <a:t>unlock l;</a:t>
            </a:r>
            <a:endParaRPr lang="zh-CN" altLang="en-US" sz="2400" dirty="0"/>
          </a:p>
        </p:txBody>
      </p:sp>
      <p:grpSp>
        <p:nvGrpSpPr>
          <p:cNvPr id="6" name="组合 5"/>
          <p:cNvGrpSpPr/>
          <p:nvPr/>
        </p:nvGrpSpPr>
        <p:grpSpPr>
          <a:xfrm>
            <a:off x="2267744" y="2742139"/>
            <a:ext cx="72008" cy="1462674"/>
            <a:chOff x="2720234" y="3111212"/>
            <a:chExt cx="72008" cy="95561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2720234" y="3111212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792242" y="3112721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99792" y="3212585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C3</a:t>
            </a:r>
            <a:endParaRPr lang="zh-CN" altLang="en-US" sz="2400" dirty="0"/>
          </a:p>
        </p:txBody>
      </p:sp>
      <p:sp>
        <p:nvSpPr>
          <p:cNvPr id="10" name="右箭头 9"/>
          <p:cNvSpPr/>
          <p:nvPr/>
        </p:nvSpPr>
        <p:spPr>
          <a:xfrm rot="20263306">
            <a:off x="3459607" y="2781471"/>
            <a:ext cx="1807529" cy="1856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868144" y="1643316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lock l;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C1;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C2;</a:t>
            </a:r>
          </a:p>
          <a:p>
            <a:r>
              <a:rPr lang="en-US" altLang="zh-CN" sz="2400" dirty="0" smtClean="0"/>
              <a:t>unlock l;</a:t>
            </a:r>
            <a:endParaRPr lang="zh-CN" altLang="en-US" sz="2400" dirty="0"/>
          </a:p>
        </p:txBody>
      </p:sp>
      <p:grpSp>
        <p:nvGrpSpPr>
          <p:cNvPr id="13" name="组合 12"/>
          <p:cNvGrpSpPr/>
          <p:nvPr/>
        </p:nvGrpSpPr>
        <p:grpSpPr>
          <a:xfrm>
            <a:off x="7308304" y="1686119"/>
            <a:ext cx="72008" cy="1462674"/>
            <a:chOff x="2720234" y="3111212"/>
            <a:chExt cx="72008" cy="95561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2720234" y="3111212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2792242" y="3112721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7740352" y="221038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C3</a:t>
            </a:r>
            <a:endParaRPr lang="zh-CN" alt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3717032"/>
            <a:ext cx="12961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lock l;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C1;</a:t>
            </a:r>
          </a:p>
          <a:p>
            <a:r>
              <a:rPr lang="en-US" altLang="zh-CN" sz="2400" dirty="0" smtClean="0"/>
              <a:t>unlock l;</a:t>
            </a:r>
          </a:p>
          <a:p>
            <a:r>
              <a:rPr lang="en-US" altLang="zh-CN" sz="2400" dirty="0"/>
              <a:t>l</a:t>
            </a:r>
            <a:r>
              <a:rPr lang="en-US" altLang="zh-CN" sz="2400" dirty="0" smtClean="0"/>
              <a:t>ock l;</a:t>
            </a:r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C2;</a:t>
            </a:r>
          </a:p>
          <a:p>
            <a:r>
              <a:rPr lang="en-US" altLang="zh-CN" sz="2400" dirty="0" smtClean="0"/>
              <a:t>unlock l;</a:t>
            </a:r>
            <a:endParaRPr lang="zh-CN" altLang="en-US" sz="24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7308304" y="4062383"/>
            <a:ext cx="72008" cy="1462674"/>
            <a:chOff x="2720234" y="3111212"/>
            <a:chExt cx="72008" cy="955616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2720234" y="3111212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2792242" y="3112721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7740352" y="458664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C3</a:t>
            </a:r>
            <a:endParaRPr lang="zh-CN" altLang="en-US" sz="2400" dirty="0"/>
          </a:p>
        </p:txBody>
      </p:sp>
      <p:sp>
        <p:nvSpPr>
          <p:cNvPr id="22" name="右箭头 21"/>
          <p:cNvSpPr/>
          <p:nvPr/>
        </p:nvSpPr>
        <p:spPr>
          <a:xfrm rot="1362784">
            <a:off x="3459607" y="3717316"/>
            <a:ext cx="1807529" cy="1856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331640" y="4781753"/>
            <a:ext cx="3644721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Adding more synchronization may increase behaviors!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0495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JMM – Surprising Results (2)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22344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C1;</a:t>
            </a:r>
            <a:endParaRPr lang="zh-CN" altLang="en-US" sz="2400" dirty="0"/>
          </a:p>
        </p:txBody>
      </p:sp>
      <p:grpSp>
        <p:nvGrpSpPr>
          <p:cNvPr id="6" name="组合 5"/>
          <p:cNvGrpSpPr/>
          <p:nvPr/>
        </p:nvGrpSpPr>
        <p:grpSpPr>
          <a:xfrm>
            <a:off x="1547664" y="2204864"/>
            <a:ext cx="72008" cy="470445"/>
            <a:chOff x="2720234" y="3111212"/>
            <a:chExt cx="72008" cy="95561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2720234" y="3111212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792242" y="3112721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497416" y="223709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C3</a:t>
            </a:r>
            <a:endParaRPr lang="zh-CN" alt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689464" y="222344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C2;</a:t>
            </a:r>
            <a:endParaRPr lang="zh-CN" altLang="en-US" sz="2400" dirty="0"/>
          </a:p>
        </p:txBody>
      </p:sp>
      <p:grpSp>
        <p:nvGrpSpPr>
          <p:cNvPr id="11" name="组合 10"/>
          <p:cNvGrpSpPr/>
          <p:nvPr/>
        </p:nvGrpSpPr>
        <p:grpSpPr>
          <a:xfrm>
            <a:off x="2339752" y="2223448"/>
            <a:ext cx="72008" cy="470445"/>
            <a:chOff x="2720234" y="3111212"/>
            <a:chExt cx="72008" cy="955616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2720234" y="3111212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792242" y="3112721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5724128" y="2060848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C1;</a:t>
            </a:r>
          </a:p>
          <a:p>
            <a:r>
              <a:rPr lang="en-US" altLang="zh-CN" sz="2400" dirty="0" smtClean="0"/>
              <a:t>C2;</a:t>
            </a:r>
            <a:endParaRPr lang="zh-CN" altLang="en-US" sz="2400" dirty="0"/>
          </a:p>
        </p:txBody>
      </p:sp>
      <p:grpSp>
        <p:nvGrpSpPr>
          <p:cNvPr id="15" name="组合 14"/>
          <p:cNvGrpSpPr/>
          <p:nvPr/>
        </p:nvGrpSpPr>
        <p:grpSpPr>
          <a:xfrm>
            <a:off x="6444208" y="2141099"/>
            <a:ext cx="72008" cy="693253"/>
            <a:chOff x="2720234" y="3093591"/>
            <a:chExt cx="72008" cy="971728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2720234" y="3111212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2792242" y="3093591"/>
              <a:ext cx="0" cy="95410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6586008" y="2228671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C3;</a:t>
            </a:r>
            <a:endParaRPr lang="zh-CN" altLang="en-US" sz="2400" dirty="0"/>
          </a:p>
        </p:txBody>
      </p:sp>
      <p:sp>
        <p:nvSpPr>
          <p:cNvPr id="23" name="右箭头 22"/>
          <p:cNvSpPr/>
          <p:nvPr/>
        </p:nvSpPr>
        <p:spPr>
          <a:xfrm>
            <a:off x="3851920" y="2348880"/>
            <a:ext cx="1008112" cy="234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927083" y="3255367"/>
            <a:ext cx="544511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/>
              <a:t>Inlining</a:t>
            </a:r>
            <a:r>
              <a:rPr lang="en-US" altLang="zh-CN" sz="2400" dirty="0" smtClean="0"/>
              <a:t> threads may increase behaviors!</a:t>
            </a:r>
            <a:endParaRPr lang="zh-CN" alt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929299" y="3975447"/>
            <a:ext cx="1194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More:</a:t>
            </a:r>
            <a:endParaRPr lang="zh-CN" alt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1619672" y="4551511"/>
            <a:ext cx="662473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Re-ordering independent operations may change behaviors.</a:t>
            </a:r>
            <a:endParaRPr lang="zh-CN" alt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1619672" y="5550331"/>
            <a:ext cx="662473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Adding/removing redundant reads may change behaviors.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1120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Reading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36605" y="184482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hlinkClick r:id="rId2"/>
              </a:rPr>
              <a:t>http://www.cs.umd.edu/~pugh/java/memoryModel/</a:t>
            </a:r>
            <a:endParaRPr lang="zh-CN" altLang="en-US" sz="2800" dirty="0"/>
          </a:p>
        </p:txBody>
      </p:sp>
      <p:sp>
        <p:nvSpPr>
          <p:cNvPr id="6" name="矩形 5"/>
          <p:cNvSpPr/>
          <p:nvPr/>
        </p:nvSpPr>
        <p:spPr>
          <a:xfrm>
            <a:off x="2296485" y="3140968"/>
            <a:ext cx="50171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hlinkClick r:id="rId3"/>
              </a:rPr>
              <a:t>http://openjdk.java.net/jeps/188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55369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Memory Models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592" y="3647522"/>
            <a:ext cx="2267744" cy="1509670"/>
          </a:xfrm>
          <a:prstGeom prst="rect">
            <a:avLst/>
          </a:prstGeom>
        </p:spPr>
      </p:pic>
      <p:sp>
        <p:nvSpPr>
          <p:cNvPr id="5" name="流程图: 文档 4"/>
          <p:cNvSpPr/>
          <p:nvPr/>
        </p:nvSpPr>
        <p:spPr>
          <a:xfrm>
            <a:off x="1636960" y="1711761"/>
            <a:ext cx="1584176" cy="997159"/>
          </a:xfrm>
          <a:prstGeom prst="flowChartDocumen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780976" y="1916833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C1 || C2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7" name="流程图: 准备 6"/>
          <p:cNvSpPr/>
          <p:nvPr/>
        </p:nvSpPr>
        <p:spPr>
          <a:xfrm>
            <a:off x="5346340" y="1751621"/>
            <a:ext cx="2232248" cy="792087"/>
          </a:xfrm>
          <a:prstGeom prst="flowChartPreparati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778388" y="191683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Compiler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3807961" y="1916833"/>
            <a:ext cx="1224136" cy="461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下箭头 9"/>
          <p:cNvSpPr/>
          <p:nvPr/>
        </p:nvSpPr>
        <p:spPr>
          <a:xfrm>
            <a:off x="6219475" y="2888655"/>
            <a:ext cx="41379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148064" y="6021288"/>
            <a:ext cx="2610036" cy="5760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796136" y="6078487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Memory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3" name="上下箭头 12"/>
          <p:cNvSpPr/>
          <p:nvPr/>
        </p:nvSpPr>
        <p:spPr>
          <a:xfrm>
            <a:off x="6246522" y="5208387"/>
            <a:ext cx="431883" cy="64807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箭头 13"/>
          <p:cNvSpPr/>
          <p:nvPr/>
        </p:nvSpPr>
        <p:spPr>
          <a:xfrm>
            <a:off x="3807961" y="4149080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剪去单角的矩形 15"/>
          <p:cNvSpPr/>
          <p:nvPr/>
        </p:nvSpPr>
        <p:spPr>
          <a:xfrm>
            <a:off x="1708968" y="4077072"/>
            <a:ext cx="1566888" cy="720080"/>
          </a:xfrm>
          <a:prstGeom prst="snip1Rect">
            <a:avLst>
              <a:gd name="adj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95265" y="4183835"/>
            <a:ext cx="1062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Result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4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Memory Models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592" y="3647522"/>
            <a:ext cx="2267744" cy="1509670"/>
          </a:xfrm>
          <a:prstGeom prst="rect">
            <a:avLst/>
          </a:prstGeom>
        </p:spPr>
      </p:pic>
      <p:sp>
        <p:nvSpPr>
          <p:cNvPr id="5" name="流程图: 文档 4"/>
          <p:cNvSpPr/>
          <p:nvPr/>
        </p:nvSpPr>
        <p:spPr>
          <a:xfrm>
            <a:off x="1636960" y="1711761"/>
            <a:ext cx="1584176" cy="997159"/>
          </a:xfrm>
          <a:prstGeom prst="flowChartDocumen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780976" y="1916833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C1 || C2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7" name="流程图: 准备 6"/>
          <p:cNvSpPr/>
          <p:nvPr/>
        </p:nvSpPr>
        <p:spPr>
          <a:xfrm>
            <a:off x="5346340" y="1751621"/>
            <a:ext cx="2232248" cy="792087"/>
          </a:xfrm>
          <a:prstGeom prst="flowChartPreparati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778388" y="191683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Compiler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3807961" y="1916833"/>
            <a:ext cx="1224136" cy="461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下箭头 9"/>
          <p:cNvSpPr/>
          <p:nvPr/>
        </p:nvSpPr>
        <p:spPr>
          <a:xfrm>
            <a:off x="6219475" y="2888655"/>
            <a:ext cx="41379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148064" y="6021288"/>
            <a:ext cx="2610036" cy="5760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796136" y="6078487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Memory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3" name="上下箭头 12"/>
          <p:cNvSpPr/>
          <p:nvPr/>
        </p:nvSpPr>
        <p:spPr>
          <a:xfrm>
            <a:off x="6246522" y="5208387"/>
            <a:ext cx="431883" cy="64807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箭头 13"/>
          <p:cNvSpPr/>
          <p:nvPr/>
        </p:nvSpPr>
        <p:spPr>
          <a:xfrm>
            <a:off x="3807961" y="4149080"/>
            <a:ext cx="122413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剪去单角的矩形 15"/>
          <p:cNvSpPr/>
          <p:nvPr/>
        </p:nvSpPr>
        <p:spPr>
          <a:xfrm>
            <a:off x="1708968" y="4077072"/>
            <a:ext cx="1566888" cy="720080"/>
          </a:xfrm>
          <a:prstGeom prst="snip1Rect">
            <a:avLst>
              <a:gd name="adj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95265" y="4183835"/>
            <a:ext cx="1062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Result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8" name="下箭头 17"/>
          <p:cNvSpPr/>
          <p:nvPr/>
        </p:nvSpPr>
        <p:spPr>
          <a:xfrm>
            <a:off x="2258156" y="2888655"/>
            <a:ext cx="413792" cy="864103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403648" y="1484785"/>
            <a:ext cx="2088232" cy="3672408"/>
          </a:xfrm>
          <a:prstGeom prst="rect">
            <a:avLst/>
          </a:prstGeom>
          <a:noFill/>
          <a:ln w="38100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312190" y="5662988"/>
            <a:ext cx="2495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Which reads see which write?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3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Sequential Consistent (SC) Model</a:t>
            </a:r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1115616" y="306896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699792" y="306896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355976" y="306896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236296" y="306896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652120" y="2676195"/>
            <a:ext cx="1224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/>
              <a:t>. . .</a:t>
            </a:r>
            <a:endParaRPr lang="zh-CN" altLang="en-US" sz="6600" dirty="0"/>
          </a:p>
        </p:txBody>
      </p:sp>
      <p:sp>
        <p:nvSpPr>
          <p:cNvPr id="10" name="任意多边形 9"/>
          <p:cNvSpPr/>
          <p:nvPr/>
        </p:nvSpPr>
        <p:spPr>
          <a:xfrm>
            <a:off x="971600" y="4715426"/>
            <a:ext cx="7344816" cy="729798"/>
          </a:xfrm>
          <a:custGeom>
            <a:avLst/>
            <a:gdLst>
              <a:gd name="connsiteX0" fmla="*/ 0 w 8287657"/>
              <a:gd name="connsiteY0" fmla="*/ 1016590 h 1016590"/>
              <a:gd name="connsiteX1" fmla="*/ 3831771 w 8287657"/>
              <a:gd name="connsiteY1" fmla="*/ 590 h 1016590"/>
              <a:gd name="connsiteX2" fmla="*/ 8287657 w 8287657"/>
              <a:gd name="connsiteY2" fmla="*/ 900476 h 101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87657" h="1016590">
                <a:moveTo>
                  <a:pt x="0" y="1016590"/>
                </a:moveTo>
                <a:cubicBezTo>
                  <a:pt x="1225247" y="518266"/>
                  <a:pt x="2450495" y="19942"/>
                  <a:pt x="3831771" y="590"/>
                </a:cubicBezTo>
                <a:cubicBezTo>
                  <a:pt x="5213047" y="-18762"/>
                  <a:pt x="6750352" y="440857"/>
                  <a:pt x="8287657" y="9004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30116" y="5685319"/>
            <a:ext cx="2610036" cy="5760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978188" y="5742518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Memory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cxnSp>
        <p:nvCxnSpPr>
          <p:cNvPr id="14" name="直接箭头连接符 13"/>
          <p:cNvCxnSpPr>
            <a:stCxn id="5" idx="4"/>
          </p:cNvCxnSpPr>
          <p:nvPr/>
        </p:nvCxnSpPr>
        <p:spPr>
          <a:xfrm>
            <a:off x="1475656" y="3789040"/>
            <a:ext cx="720080" cy="129128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6" idx="4"/>
          </p:cNvCxnSpPr>
          <p:nvPr/>
        </p:nvCxnSpPr>
        <p:spPr>
          <a:xfrm>
            <a:off x="3059832" y="3789040"/>
            <a:ext cx="360040" cy="100811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7" idx="4"/>
          </p:cNvCxnSpPr>
          <p:nvPr/>
        </p:nvCxnSpPr>
        <p:spPr>
          <a:xfrm>
            <a:off x="4716016" y="3789040"/>
            <a:ext cx="180020" cy="92638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8" idx="4"/>
          </p:cNvCxnSpPr>
          <p:nvPr/>
        </p:nvCxnSpPr>
        <p:spPr>
          <a:xfrm flipH="1">
            <a:off x="7020272" y="3789040"/>
            <a:ext cx="576064" cy="129128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11" idx="0"/>
          </p:cNvCxnSpPr>
          <p:nvPr/>
        </p:nvCxnSpPr>
        <p:spPr>
          <a:xfrm flipV="1">
            <a:off x="4635134" y="4715426"/>
            <a:ext cx="260902" cy="969893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3568" y="1700808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Interleaving semantics:</a:t>
            </a:r>
            <a:endParaRPr lang="zh-CN" alt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1245118" y="318394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P1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43808" y="321297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P2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99992" y="321297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P3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80312" y="321297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schemeClr val="bg1"/>
                </a:solidFill>
              </a:rPr>
              <a:t>Pn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224" y="1196752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[</a:t>
            </a:r>
            <a:r>
              <a:rPr lang="en-US" altLang="zh-CN" sz="2400" b="1" dirty="0" err="1" smtClean="0">
                <a:solidFill>
                  <a:srgbClr val="C00000"/>
                </a:solidFill>
              </a:rPr>
              <a:t>Lamport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 1979]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07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need of weak memory models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624443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SC model prohibits many optimization: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6738" y="3331590"/>
            <a:ext cx="1055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x = 1;</a:t>
            </a:r>
          </a:p>
          <a:p>
            <a:r>
              <a:rPr lang="en-US" altLang="zh-CN" sz="2800" b="1" dirty="0" smtClean="0"/>
              <a:t>r1 = y;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76938" y="3331590"/>
            <a:ext cx="1055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y = 1;</a:t>
            </a:r>
          </a:p>
          <a:p>
            <a:r>
              <a:rPr lang="en-US" altLang="zh-CN" sz="2800" b="1" dirty="0" smtClean="0"/>
              <a:t>r2 = x;</a:t>
            </a:r>
            <a:endParaRPr lang="zh-CN" altLang="en-US" sz="2800" b="1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2792242" y="3331590"/>
            <a:ext cx="0" cy="954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864250" y="3325341"/>
            <a:ext cx="0" cy="954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24090" y="456196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C00000"/>
                </a:solidFill>
              </a:rPr>
              <a:t>r1 = r2 = 0?</a:t>
            </a:r>
            <a:endParaRPr lang="zh-CN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2569258"/>
            <a:ext cx="3692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Initially:  x = y = 0</a:t>
            </a:r>
            <a:endParaRPr lang="zh-CN" alt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115616" y="5301208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Impossible in SC model, but allowed in x86 or Java.</a:t>
            </a:r>
            <a:endParaRPr lang="zh-CN" altLang="en-US" sz="2800" dirty="0"/>
          </a:p>
        </p:txBody>
      </p:sp>
      <p:grpSp>
        <p:nvGrpSpPr>
          <p:cNvPr id="7" name="组合 6"/>
          <p:cNvGrpSpPr/>
          <p:nvPr/>
        </p:nvGrpSpPr>
        <p:grpSpPr>
          <a:xfrm>
            <a:off x="6084168" y="3284984"/>
            <a:ext cx="2855664" cy="960356"/>
            <a:chOff x="6084168" y="3284984"/>
            <a:chExt cx="2855664" cy="960356"/>
          </a:xfrm>
        </p:grpSpPr>
        <p:sp>
          <p:nvSpPr>
            <p:cNvPr id="14" name="TextBox 13"/>
            <p:cNvSpPr txBox="1"/>
            <p:nvPr/>
          </p:nvSpPr>
          <p:spPr>
            <a:xfrm>
              <a:off x="6084168" y="3291233"/>
              <a:ext cx="10554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C00000"/>
                  </a:solidFill>
                </a:rPr>
                <a:t>r1 = y;</a:t>
              </a:r>
            </a:p>
            <a:p>
              <a:r>
                <a:rPr lang="en-US" altLang="zh-CN" sz="2800" b="1" dirty="0">
                  <a:solidFill>
                    <a:srgbClr val="C00000"/>
                  </a:solidFill>
                </a:rPr>
                <a:t>x</a:t>
              </a:r>
              <a:r>
                <a:rPr lang="en-US" altLang="zh-CN" sz="2800" b="1" dirty="0" smtClean="0">
                  <a:solidFill>
                    <a:srgbClr val="C00000"/>
                  </a:solidFill>
                </a:rPr>
                <a:t> = </a:t>
              </a:r>
              <a:r>
                <a:rPr lang="en-US" altLang="zh-CN" sz="2800" b="1" dirty="0">
                  <a:solidFill>
                    <a:srgbClr val="C00000"/>
                  </a:solidFill>
                </a:rPr>
                <a:t>1</a:t>
              </a:r>
              <a:endParaRPr lang="zh-CN" altLang="en-US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884368" y="3291233"/>
              <a:ext cx="10554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/>
                <a:t>y = 1;</a:t>
              </a:r>
            </a:p>
            <a:p>
              <a:r>
                <a:rPr lang="en-US" altLang="zh-CN" sz="2800" b="1" dirty="0" smtClean="0"/>
                <a:t>r2 = x;</a:t>
              </a:r>
              <a:endParaRPr lang="zh-CN" altLang="en-US" sz="2800" b="1" dirty="0"/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7499672" y="3291233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7571680" y="3284984"/>
              <a:ext cx="0" cy="95410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右箭头 2"/>
          <p:cNvSpPr/>
          <p:nvPr/>
        </p:nvSpPr>
        <p:spPr>
          <a:xfrm>
            <a:off x="4823048" y="3644223"/>
            <a:ext cx="936104" cy="2356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7236296" y="3644223"/>
            <a:ext cx="648072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15" idx="1"/>
          </p:cNvCxnSpPr>
          <p:nvPr/>
        </p:nvCxnSpPr>
        <p:spPr>
          <a:xfrm>
            <a:off x="7884368" y="3768287"/>
            <a:ext cx="0" cy="51741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 flipV="1">
            <a:off x="7020272" y="4026992"/>
            <a:ext cx="720080" cy="252456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15616" y="593011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Weak memory model allow more behaviors.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0836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Usability: DRF guarantee</a:t>
            </a:r>
          </a:p>
          <a:p>
            <a:pPr lvl="1"/>
            <a:r>
              <a:rPr lang="en-US" altLang="zh-CN" dirty="0" smtClean="0"/>
              <a:t>DRF programs have the same behaviors as in SC model</a:t>
            </a:r>
            <a:endParaRPr lang="en-US" altLang="zh-CN" dirty="0"/>
          </a:p>
          <a:p>
            <a:pPr lvl="8"/>
            <a:endParaRPr lang="en-US" altLang="zh-CN" dirty="0" smtClean="0"/>
          </a:p>
          <a:p>
            <a:r>
              <a:rPr lang="en-US" altLang="zh-CN" dirty="0" smtClean="0"/>
              <a:t>Not too strong</a:t>
            </a:r>
          </a:p>
          <a:p>
            <a:pPr lvl="1"/>
            <a:r>
              <a:rPr lang="en-US" altLang="zh-CN" dirty="0" smtClean="0"/>
              <a:t>Allow common optimization techniques</a:t>
            </a:r>
          </a:p>
          <a:p>
            <a:pPr lvl="1"/>
            <a:r>
              <a:rPr lang="en-US" altLang="zh-CN" dirty="0" smtClean="0"/>
              <a:t>In some sense hijacked by the mainstream compiler</a:t>
            </a:r>
          </a:p>
          <a:p>
            <a:pPr lvl="8"/>
            <a:endParaRPr lang="en-US" altLang="zh-CN" dirty="0"/>
          </a:p>
          <a:p>
            <a:r>
              <a:rPr lang="en-US" altLang="zh-CN" dirty="0" smtClean="0"/>
              <a:t>Preserve type-safety and security guarantee</a:t>
            </a:r>
          </a:p>
          <a:p>
            <a:pPr lvl="1"/>
            <a:r>
              <a:rPr lang="en-US" altLang="zh-CN" dirty="0" smtClean="0"/>
              <a:t>Cannot be too weak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Design Criteria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573325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C00000"/>
                </a:solidFill>
              </a:rPr>
              <a:t>Very challenging to satisfy all the requirements!</a:t>
            </a:r>
            <a:endParaRPr lang="zh-CN" altLang="en-US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70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Compiler Optimization Can Be Smart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5064" y="2679164"/>
            <a:ext cx="23516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r1 = x;</a:t>
            </a:r>
          </a:p>
          <a:p>
            <a:r>
              <a:rPr lang="en-US" altLang="zh-CN" sz="2800" b="1" dirty="0" smtClean="0"/>
              <a:t>r2 = x;</a:t>
            </a:r>
          </a:p>
          <a:p>
            <a:r>
              <a:rPr lang="en-US" altLang="zh-CN" sz="2800" b="1" dirty="0" smtClean="0"/>
              <a:t>if (r1 == r2)</a:t>
            </a:r>
          </a:p>
          <a:p>
            <a:r>
              <a:rPr lang="en-US" altLang="zh-CN" sz="2800" b="1" dirty="0"/>
              <a:t> </a:t>
            </a:r>
            <a:r>
              <a:rPr lang="en-US" altLang="zh-CN" sz="2800" b="1" dirty="0" smtClean="0"/>
              <a:t>   y = 2;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01368" y="3111212"/>
            <a:ext cx="1271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r3 = y;</a:t>
            </a:r>
          </a:p>
          <a:p>
            <a:r>
              <a:rPr lang="en-US" altLang="zh-CN" sz="2800" b="1" dirty="0"/>
              <a:t>x</a:t>
            </a:r>
            <a:r>
              <a:rPr lang="en-US" altLang="zh-CN" sz="2800" b="1" dirty="0" smtClean="0"/>
              <a:t> = r3;</a:t>
            </a:r>
            <a:endParaRPr lang="zh-CN" altLang="en-US" sz="2800" b="1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3216672" y="3111212"/>
            <a:ext cx="0" cy="954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288680" y="3104097"/>
            <a:ext cx="0" cy="954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19966" y="1916832"/>
            <a:ext cx="3692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Initially:  x = 0, y = 1</a:t>
            </a:r>
            <a:endParaRPr lang="zh-CN" alt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19966" y="4864806"/>
            <a:ext cx="2781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C00000"/>
                </a:solidFill>
              </a:rPr>
              <a:t>r1 = r2 = r3 = 2?</a:t>
            </a:r>
            <a:endParaRPr lang="zh-CN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9270" y="5726581"/>
            <a:ext cx="3377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/>
              <a:t>Must be allowed!</a:t>
            </a:r>
            <a:endParaRPr lang="zh-CN" altLang="en-US" sz="2800" b="1" i="1" dirty="0"/>
          </a:p>
        </p:txBody>
      </p:sp>
      <p:sp>
        <p:nvSpPr>
          <p:cNvPr id="13" name="下弧形箭头 12"/>
          <p:cNvSpPr/>
          <p:nvPr/>
        </p:nvSpPr>
        <p:spPr>
          <a:xfrm>
            <a:off x="1835696" y="4495046"/>
            <a:ext cx="5472608" cy="51145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56536" y="2630237"/>
            <a:ext cx="1703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y = 2;</a:t>
            </a:r>
          </a:p>
          <a:p>
            <a:r>
              <a:rPr lang="en-US" altLang="zh-CN" sz="2800" b="1" dirty="0" smtClean="0"/>
              <a:t>r1 = x;</a:t>
            </a:r>
          </a:p>
          <a:p>
            <a:r>
              <a:rPr lang="en-US" altLang="zh-CN" sz="2800" b="1" dirty="0" smtClean="0"/>
              <a:t>r2 = </a:t>
            </a:r>
            <a:r>
              <a:rPr lang="en-US" altLang="zh-CN" sz="2800" b="1" dirty="0" smtClean="0">
                <a:solidFill>
                  <a:srgbClr val="C00000"/>
                </a:solidFill>
              </a:rPr>
              <a:t>r1</a:t>
            </a:r>
            <a:r>
              <a:rPr lang="en-US" altLang="zh-CN" sz="2800" b="1" dirty="0" smtClean="0"/>
              <a:t>;</a:t>
            </a:r>
          </a:p>
          <a:p>
            <a:r>
              <a:rPr lang="en-US" altLang="zh-CN" sz="2800" b="1" dirty="0" smtClean="0"/>
              <a:t>if (</a:t>
            </a:r>
            <a:r>
              <a:rPr lang="en-US" altLang="zh-CN" sz="2800" b="1" dirty="0" smtClean="0">
                <a:solidFill>
                  <a:srgbClr val="C00000"/>
                </a:solidFill>
              </a:rPr>
              <a:t>true</a:t>
            </a:r>
            <a:r>
              <a:rPr lang="en-US" altLang="zh-CN" sz="2800" b="1" dirty="0" smtClean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36075" y="5006501"/>
            <a:ext cx="3160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Redundant read </a:t>
            </a:r>
            <a:r>
              <a:rPr lang="en-US" altLang="zh-CN" sz="2400" b="1" dirty="0" err="1" smtClean="0"/>
              <a:t>elim</a:t>
            </a:r>
            <a:r>
              <a:rPr lang="en-US" altLang="zh-CN" sz="2400" b="1" dirty="0" smtClean="0"/>
              <a:t>.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6470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Efforts for Java Memory Model (JMM)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First edition in Java Language Spec</a:t>
            </a:r>
          </a:p>
          <a:p>
            <a:pPr lvl="1"/>
            <a:r>
              <a:rPr lang="en-US" altLang="zh-CN" dirty="0" smtClean="0"/>
              <a:t>Fatally flawed, not support key optimizations </a:t>
            </a:r>
            <a:br>
              <a:rPr lang="en-US" altLang="zh-CN" dirty="0" smtClean="0"/>
            </a:br>
            <a:r>
              <a:rPr lang="en-US" altLang="zh-CN" sz="2000" b="1" dirty="0" smtClean="0">
                <a:solidFill>
                  <a:srgbClr val="C00000"/>
                </a:solidFill>
              </a:rPr>
              <a:t>[</a:t>
            </a:r>
            <a:r>
              <a:rPr lang="en-US" altLang="zh-CN" sz="2000" b="1" dirty="0" err="1" smtClean="0">
                <a:solidFill>
                  <a:srgbClr val="C00000"/>
                </a:solidFill>
              </a:rPr>
              <a:t>Pough</a:t>
            </a:r>
            <a:r>
              <a:rPr lang="en-US" altLang="zh-CN" sz="2000" b="1" dirty="0" smtClean="0">
                <a:solidFill>
                  <a:srgbClr val="C00000"/>
                </a:solidFill>
              </a:rPr>
              <a:t> 2000]</a:t>
            </a:r>
          </a:p>
          <a:p>
            <a:pPr lvl="8"/>
            <a:endParaRPr lang="en-US" altLang="zh-CN" dirty="0"/>
          </a:p>
          <a:p>
            <a:r>
              <a:rPr lang="en-US" altLang="zh-CN" dirty="0" smtClean="0"/>
              <a:t>Current JMM </a:t>
            </a:r>
            <a:r>
              <a:rPr lang="en-US" altLang="zh-CN" sz="2600" dirty="0" smtClean="0">
                <a:solidFill>
                  <a:srgbClr val="C00000"/>
                </a:solidFill>
              </a:rPr>
              <a:t>[Manson et al. 2005]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r>
              <a:rPr lang="en-US" altLang="zh-CN" dirty="0" smtClean="0"/>
              <a:t>Based on 5-year discussion and many failed proposals</a:t>
            </a:r>
          </a:p>
          <a:p>
            <a:pPr lvl="1"/>
            <a:r>
              <a:rPr lang="en-US" altLang="zh-CN" dirty="0" smtClean="0"/>
              <a:t>“very complex” </a:t>
            </a:r>
            <a:r>
              <a:rPr lang="en-US" altLang="zh-CN" sz="2000" b="1" dirty="0" smtClean="0">
                <a:solidFill>
                  <a:srgbClr val="C00000"/>
                </a:solidFill>
              </a:rPr>
              <a:t>[</a:t>
            </a:r>
            <a:r>
              <a:rPr lang="en-US" altLang="zh-CN" sz="2000" b="1" dirty="0" err="1" smtClean="0">
                <a:solidFill>
                  <a:srgbClr val="C00000"/>
                </a:solidFill>
              </a:rPr>
              <a:t>Adve</a:t>
            </a:r>
            <a:r>
              <a:rPr lang="en-US" altLang="zh-CN" sz="2000" b="1" dirty="0" smtClean="0">
                <a:solidFill>
                  <a:srgbClr val="C00000"/>
                </a:solidFill>
              </a:rPr>
              <a:t> &amp; Boehm 2010]</a:t>
            </a:r>
          </a:p>
          <a:p>
            <a:pPr lvl="1"/>
            <a:r>
              <a:rPr lang="en-US" altLang="zh-CN" dirty="0" smtClean="0"/>
              <a:t>Surprising behaviors and bugs </a:t>
            </a:r>
            <a:r>
              <a:rPr lang="en-US" altLang="zh-CN" sz="2000" b="1" dirty="0">
                <a:solidFill>
                  <a:srgbClr val="C00000"/>
                </a:solidFill>
              </a:rPr>
              <a:t>[</a:t>
            </a:r>
            <a:r>
              <a:rPr lang="en-US" altLang="zh-CN" sz="2000" b="1" dirty="0" err="1">
                <a:solidFill>
                  <a:srgbClr val="C00000"/>
                </a:solidFill>
              </a:rPr>
              <a:t>Aspinall</a:t>
            </a:r>
            <a:r>
              <a:rPr lang="en-US" altLang="zh-CN" sz="2000" b="1" dirty="0">
                <a:solidFill>
                  <a:srgbClr val="C00000"/>
                </a:solidFill>
              </a:rPr>
              <a:t> &amp; </a:t>
            </a:r>
            <a:r>
              <a:rPr lang="en-US" altLang="zh-CN" sz="2000" b="1" dirty="0" err="1">
                <a:solidFill>
                  <a:srgbClr val="C00000"/>
                </a:solidFill>
              </a:rPr>
              <a:t>Sevcik</a:t>
            </a:r>
            <a:r>
              <a:rPr lang="en-US" altLang="zh-CN" sz="2000" b="1" dirty="0">
                <a:solidFill>
                  <a:srgbClr val="C00000"/>
                </a:solidFill>
              </a:rPr>
              <a:t> 2007</a:t>
            </a:r>
            <a:r>
              <a:rPr lang="en-US" altLang="zh-CN" sz="2000" b="1" dirty="0" smtClean="0">
                <a:solidFill>
                  <a:srgbClr val="C00000"/>
                </a:solidFill>
              </a:rPr>
              <a:t>]</a:t>
            </a:r>
          </a:p>
          <a:p>
            <a:pPr lvl="5"/>
            <a:endParaRPr lang="en-US" altLang="zh-CN" b="1" dirty="0">
              <a:solidFill>
                <a:srgbClr val="C00000"/>
              </a:solidFill>
            </a:endParaRPr>
          </a:p>
          <a:p>
            <a:r>
              <a:rPr lang="en-US" altLang="zh-CN" dirty="0" smtClean="0"/>
              <a:t>Next generation: JEP 188, Dec. </a:t>
            </a:r>
            <a:r>
              <a:rPr lang="en-US" altLang="zh-CN" smtClean="0"/>
              <a:t>2013</a:t>
            </a:r>
            <a:endParaRPr lang="zh-CN" altLang="en-US" dirty="0"/>
          </a:p>
          <a:p>
            <a:pPr lvl="1"/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5915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Happens-Before Order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556792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/>
              <a:t>Program execution</a:t>
            </a:r>
            <a:r>
              <a:rPr lang="en-US" altLang="zh-CN" sz="2800" dirty="0" smtClean="0"/>
              <a:t>: a set of events, and some orders between them.</a:t>
            </a:r>
            <a:endParaRPr lang="zh-CN" altLang="en-US" sz="2800" dirty="0"/>
          </a:p>
        </p:txBody>
      </p:sp>
      <p:grpSp>
        <p:nvGrpSpPr>
          <p:cNvPr id="83" name="组合 82"/>
          <p:cNvGrpSpPr/>
          <p:nvPr/>
        </p:nvGrpSpPr>
        <p:grpSpPr>
          <a:xfrm>
            <a:off x="2195736" y="5255781"/>
            <a:ext cx="1625736" cy="461665"/>
            <a:chOff x="2195736" y="5255781"/>
            <a:chExt cx="1625736" cy="461665"/>
          </a:xfrm>
        </p:grpSpPr>
        <p:sp>
          <p:nvSpPr>
            <p:cNvPr id="67" name="TextBox 66"/>
            <p:cNvSpPr txBox="1"/>
            <p:nvPr/>
          </p:nvSpPr>
          <p:spPr>
            <a:xfrm>
              <a:off x="2195736" y="5255781"/>
              <a:ext cx="7060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err="1" smtClean="0"/>
                <a:t>po</a:t>
              </a:r>
              <a:r>
                <a:rPr lang="en-US" altLang="zh-CN" sz="2400" b="1" dirty="0"/>
                <a:t>:</a:t>
              </a:r>
              <a:endParaRPr lang="zh-CN" altLang="en-US" sz="2400" b="1" dirty="0"/>
            </a:p>
          </p:txBody>
        </p:sp>
        <p:cxnSp>
          <p:nvCxnSpPr>
            <p:cNvPr id="68" name="直接箭头连接符 67"/>
            <p:cNvCxnSpPr/>
            <p:nvPr/>
          </p:nvCxnSpPr>
          <p:spPr>
            <a:xfrm>
              <a:off x="2994316" y="5515189"/>
              <a:ext cx="827156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直接箭头连接符 69"/>
          <p:cNvCxnSpPr>
            <a:stCxn id="15" idx="4"/>
            <a:endCxn id="53" idx="1"/>
          </p:cNvCxnSpPr>
          <p:nvPr/>
        </p:nvCxnSpPr>
        <p:spPr>
          <a:xfrm>
            <a:off x="3549852" y="3429000"/>
            <a:ext cx="453139" cy="742173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56" idx="0"/>
            <a:endCxn id="44" idx="3"/>
          </p:cNvCxnSpPr>
          <p:nvPr/>
        </p:nvCxnSpPr>
        <p:spPr>
          <a:xfrm flipV="1">
            <a:off x="5861126" y="3407909"/>
            <a:ext cx="402835" cy="741171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组合 81"/>
          <p:cNvGrpSpPr/>
          <p:nvPr/>
        </p:nvGrpSpPr>
        <p:grpSpPr>
          <a:xfrm>
            <a:off x="539552" y="2780928"/>
            <a:ext cx="7200800" cy="2405881"/>
            <a:chOff x="539552" y="2780928"/>
            <a:chExt cx="7200800" cy="2405881"/>
          </a:xfrm>
        </p:grpSpPr>
        <p:grpSp>
          <p:nvGrpSpPr>
            <p:cNvPr id="78" name="组合 77"/>
            <p:cNvGrpSpPr/>
            <p:nvPr/>
          </p:nvGrpSpPr>
          <p:grpSpPr>
            <a:xfrm>
              <a:off x="1533628" y="3283982"/>
              <a:ext cx="5702668" cy="145018"/>
              <a:chOff x="1533628" y="3067958"/>
              <a:chExt cx="5702668" cy="145018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1533628" y="3068960"/>
                <a:ext cx="144016" cy="14401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" name="直接箭头连接符 7"/>
              <p:cNvCxnSpPr>
                <a:stCxn id="5" idx="6"/>
                <a:endCxn id="10" idx="2"/>
              </p:cNvCxnSpPr>
              <p:nvPr/>
            </p:nvCxnSpPr>
            <p:spPr>
              <a:xfrm>
                <a:off x="1677644" y="3140968"/>
                <a:ext cx="829028" cy="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椭圆 9"/>
              <p:cNvSpPr/>
              <p:nvPr/>
            </p:nvSpPr>
            <p:spPr>
              <a:xfrm>
                <a:off x="2506672" y="3068960"/>
                <a:ext cx="144016" cy="14401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箭头连接符 13"/>
              <p:cNvCxnSpPr>
                <a:stCxn id="10" idx="6"/>
                <a:endCxn id="15" idx="2"/>
              </p:cNvCxnSpPr>
              <p:nvPr/>
            </p:nvCxnSpPr>
            <p:spPr>
              <a:xfrm>
                <a:off x="2650688" y="3140968"/>
                <a:ext cx="827156" cy="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椭圆 14"/>
              <p:cNvSpPr/>
              <p:nvPr/>
            </p:nvSpPr>
            <p:spPr>
              <a:xfrm>
                <a:off x="3477844" y="3068960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" name="直接箭头连接符 23"/>
              <p:cNvCxnSpPr>
                <a:stCxn id="15" idx="6"/>
                <a:endCxn id="25" idx="2"/>
              </p:cNvCxnSpPr>
              <p:nvPr/>
            </p:nvCxnSpPr>
            <p:spPr>
              <a:xfrm>
                <a:off x="3621860" y="3140968"/>
                <a:ext cx="813792" cy="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椭圆 24"/>
              <p:cNvSpPr/>
              <p:nvPr/>
            </p:nvSpPr>
            <p:spPr>
              <a:xfrm>
                <a:off x="4435652" y="3068960"/>
                <a:ext cx="144016" cy="14401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5285062" y="3067958"/>
                <a:ext cx="144016" cy="14401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直接箭头连接符 33"/>
              <p:cNvCxnSpPr>
                <a:stCxn id="25" idx="6"/>
                <a:endCxn id="28" idx="2"/>
              </p:cNvCxnSpPr>
              <p:nvPr/>
            </p:nvCxnSpPr>
            <p:spPr>
              <a:xfrm flipV="1">
                <a:off x="4579668" y="3139966"/>
                <a:ext cx="705394" cy="1002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箭头连接符 42"/>
              <p:cNvCxnSpPr>
                <a:stCxn id="28" idx="6"/>
                <a:endCxn id="44" idx="2"/>
              </p:cNvCxnSpPr>
              <p:nvPr/>
            </p:nvCxnSpPr>
            <p:spPr>
              <a:xfrm>
                <a:off x="5429078" y="3139966"/>
                <a:ext cx="813792" cy="1002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椭圆 43"/>
              <p:cNvSpPr/>
              <p:nvPr/>
            </p:nvSpPr>
            <p:spPr>
              <a:xfrm>
                <a:off x="6242870" y="3068960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7092280" y="3067958"/>
                <a:ext cx="144016" cy="14401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6" name="直接箭头连接符 45"/>
              <p:cNvCxnSpPr>
                <a:stCxn id="44" idx="6"/>
                <a:endCxn id="45" idx="2"/>
              </p:cNvCxnSpPr>
              <p:nvPr/>
            </p:nvCxnSpPr>
            <p:spPr>
              <a:xfrm flipV="1">
                <a:off x="6386886" y="3139966"/>
                <a:ext cx="705394" cy="1002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组合 76"/>
            <p:cNvGrpSpPr/>
            <p:nvPr/>
          </p:nvGrpSpPr>
          <p:grpSpPr>
            <a:xfrm>
              <a:off x="2037684" y="4149080"/>
              <a:ext cx="5702668" cy="145018"/>
              <a:chOff x="2037684" y="3933056"/>
              <a:chExt cx="5702668" cy="145018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037684" y="3934058"/>
                <a:ext cx="144016" cy="14401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0" name="直接箭头连接符 49"/>
              <p:cNvCxnSpPr>
                <a:stCxn id="49" idx="6"/>
                <a:endCxn id="51" idx="2"/>
              </p:cNvCxnSpPr>
              <p:nvPr/>
            </p:nvCxnSpPr>
            <p:spPr>
              <a:xfrm>
                <a:off x="2181700" y="4006066"/>
                <a:ext cx="829028" cy="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椭圆 50"/>
              <p:cNvSpPr/>
              <p:nvPr/>
            </p:nvSpPr>
            <p:spPr>
              <a:xfrm>
                <a:off x="3010728" y="3934058"/>
                <a:ext cx="144016" cy="14401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2" name="直接箭头连接符 51"/>
              <p:cNvCxnSpPr>
                <a:stCxn id="51" idx="6"/>
                <a:endCxn id="53" idx="2"/>
              </p:cNvCxnSpPr>
              <p:nvPr/>
            </p:nvCxnSpPr>
            <p:spPr>
              <a:xfrm>
                <a:off x="3154744" y="4006066"/>
                <a:ext cx="827156" cy="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椭圆 52"/>
              <p:cNvSpPr/>
              <p:nvPr/>
            </p:nvSpPr>
            <p:spPr>
              <a:xfrm>
                <a:off x="3981900" y="3934058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4" name="直接箭头连接符 53"/>
              <p:cNvCxnSpPr>
                <a:stCxn id="53" idx="6"/>
                <a:endCxn id="55" idx="2"/>
              </p:cNvCxnSpPr>
              <p:nvPr/>
            </p:nvCxnSpPr>
            <p:spPr>
              <a:xfrm>
                <a:off x="4125916" y="4006066"/>
                <a:ext cx="813792" cy="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椭圆 54"/>
              <p:cNvSpPr/>
              <p:nvPr/>
            </p:nvSpPr>
            <p:spPr>
              <a:xfrm>
                <a:off x="4939708" y="3934058"/>
                <a:ext cx="144016" cy="14401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5789118" y="3933056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7" name="直接箭头连接符 56"/>
              <p:cNvCxnSpPr>
                <a:stCxn id="55" idx="6"/>
                <a:endCxn id="56" idx="2"/>
              </p:cNvCxnSpPr>
              <p:nvPr/>
            </p:nvCxnSpPr>
            <p:spPr>
              <a:xfrm flipV="1">
                <a:off x="5083724" y="4005064"/>
                <a:ext cx="705394" cy="1002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箭头连接符 57"/>
              <p:cNvCxnSpPr>
                <a:stCxn id="56" idx="6"/>
                <a:endCxn id="59" idx="2"/>
              </p:cNvCxnSpPr>
              <p:nvPr/>
            </p:nvCxnSpPr>
            <p:spPr>
              <a:xfrm>
                <a:off x="5933134" y="4005064"/>
                <a:ext cx="813792" cy="1002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椭圆 58"/>
              <p:cNvSpPr/>
              <p:nvPr/>
            </p:nvSpPr>
            <p:spPr>
              <a:xfrm>
                <a:off x="6746926" y="3934058"/>
                <a:ext cx="144016" cy="14401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596336" y="3933056"/>
                <a:ext cx="144016" cy="14401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1" name="直接箭头连接符 60"/>
              <p:cNvCxnSpPr>
                <a:stCxn id="59" idx="6"/>
                <a:endCxn id="60" idx="2"/>
              </p:cNvCxnSpPr>
              <p:nvPr/>
            </p:nvCxnSpPr>
            <p:spPr>
              <a:xfrm flipV="1">
                <a:off x="6890942" y="4005064"/>
                <a:ext cx="705394" cy="1002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" name="直接箭头连接符 62"/>
            <p:cNvCxnSpPr/>
            <p:nvPr/>
          </p:nvCxnSpPr>
          <p:spPr>
            <a:xfrm>
              <a:off x="1533628" y="4941168"/>
              <a:ext cx="62067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539552" y="4725144"/>
              <a:ext cx="936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Time</a:t>
              </a:r>
              <a:endParaRPr lang="zh-CN" altLang="en-US" sz="24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99592" y="312615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T1</a:t>
              </a:r>
              <a:endParaRPr lang="zh-CN" altLang="en-US" sz="24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99592" y="3975447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T2</a:t>
              </a:r>
              <a:endParaRPr lang="zh-CN" altLang="en-US" sz="24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177599" y="2780928"/>
              <a:ext cx="6111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err="1" smtClean="0"/>
                <a:t>rel</a:t>
              </a:r>
              <a:endParaRPr lang="zh-CN" altLang="en-US" b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962124" y="4293096"/>
              <a:ext cx="7188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err="1" smtClean="0"/>
                <a:t>acq</a:t>
              </a:r>
              <a:endParaRPr lang="zh-CN" altLang="en-US" b="1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725384" y="4293096"/>
              <a:ext cx="7188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err="1" smtClean="0"/>
                <a:t>rel</a:t>
              </a:r>
              <a:endParaRPr lang="zh-CN" altLang="en-US" b="1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980618" y="2780928"/>
              <a:ext cx="7188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err="1" smtClean="0"/>
                <a:t>acq</a:t>
              </a:r>
              <a:endParaRPr lang="zh-CN" altLang="en-US" b="1" dirty="0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835036" y="5260273"/>
            <a:ext cx="1638847" cy="461665"/>
            <a:chOff x="4835036" y="5260273"/>
            <a:chExt cx="1638847" cy="461665"/>
          </a:xfrm>
        </p:grpSpPr>
        <p:sp>
          <p:nvSpPr>
            <p:cNvPr id="79" name="TextBox 78"/>
            <p:cNvSpPr txBox="1"/>
            <p:nvPr/>
          </p:nvSpPr>
          <p:spPr>
            <a:xfrm>
              <a:off x="4835036" y="5260273"/>
              <a:ext cx="6045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err="1" smtClean="0"/>
                <a:t>sw</a:t>
              </a:r>
              <a:r>
                <a:rPr lang="en-US" altLang="zh-CN" sz="2400" b="1" dirty="0" smtClean="0"/>
                <a:t>:</a:t>
              </a:r>
              <a:endParaRPr lang="zh-CN" altLang="en-US" sz="2400" b="1" dirty="0"/>
            </a:p>
          </p:txBody>
        </p:sp>
        <p:cxnSp>
          <p:nvCxnSpPr>
            <p:cNvPr id="80" name="直接箭头连接符 79"/>
            <p:cNvCxnSpPr/>
            <p:nvPr/>
          </p:nvCxnSpPr>
          <p:spPr>
            <a:xfrm>
              <a:off x="5646727" y="5517229"/>
              <a:ext cx="827156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756366" y="6021288"/>
            <a:ext cx="7848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Happens-before order (</a:t>
            </a:r>
            <a:r>
              <a:rPr lang="en-US" altLang="zh-CN" sz="2400" b="1" dirty="0" err="1" smtClean="0"/>
              <a:t>hb</a:t>
            </a:r>
            <a:r>
              <a:rPr lang="en-US" altLang="zh-CN" sz="2400" b="1" dirty="0" smtClean="0"/>
              <a:t>): </a:t>
            </a:r>
            <a:r>
              <a:rPr lang="en-US" altLang="zh-CN" sz="2400" dirty="0" smtClean="0"/>
              <a:t>transitive closure of </a:t>
            </a:r>
            <a:r>
              <a:rPr lang="en-US" altLang="zh-CN" sz="2400" dirty="0" err="1" smtClean="0"/>
              <a:t>po</a:t>
            </a:r>
            <a:r>
              <a:rPr lang="en-US" altLang="zh-CN" sz="2400" dirty="0" err="1" smtClean="0">
                <a:sym typeface="Symbol"/>
              </a:rPr>
              <a:t></a:t>
            </a:r>
            <a:r>
              <a:rPr lang="en-US" altLang="zh-CN" sz="2400" dirty="0" err="1" smtClean="0"/>
              <a:t>sw</a:t>
            </a:r>
            <a:endParaRPr lang="zh-CN" altLang="en-US" sz="2400" dirty="0"/>
          </a:p>
        </p:txBody>
      </p:sp>
      <p:sp>
        <p:nvSpPr>
          <p:cNvPr id="62" name="TextBox 61"/>
          <p:cNvSpPr txBox="1"/>
          <p:nvPr/>
        </p:nvSpPr>
        <p:spPr>
          <a:xfrm>
            <a:off x="6588224" y="105273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[</a:t>
            </a:r>
            <a:r>
              <a:rPr lang="en-US" altLang="zh-CN" sz="2400" b="1" dirty="0" err="1" smtClean="0">
                <a:solidFill>
                  <a:srgbClr val="C00000"/>
                </a:solidFill>
              </a:rPr>
              <a:t>Lamport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 1978]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11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5416</TotalTime>
  <Words>780</Words>
  <Application>Microsoft Office PowerPoint</Application>
  <PresentationFormat>全屏显示(4:3)</PresentationFormat>
  <Paragraphs>217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主题​​</vt:lpstr>
      <vt:lpstr>Memory Models (1)</vt:lpstr>
      <vt:lpstr>Why Memory Models</vt:lpstr>
      <vt:lpstr>Why Memory Models</vt:lpstr>
      <vt:lpstr>Sequential Consistent (SC) Model</vt:lpstr>
      <vt:lpstr>The need of weak memory models</vt:lpstr>
      <vt:lpstr>Design Criteria</vt:lpstr>
      <vt:lpstr>Compiler Optimization Can Be Smart</vt:lpstr>
      <vt:lpstr>Efforts for Java Memory Model (JMM)</vt:lpstr>
      <vt:lpstr>Happens-Before Order</vt:lpstr>
      <vt:lpstr>Happens-Before Order</vt:lpstr>
      <vt:lpstr>Happens-Before Memory Model (HMM)</vt:lpstr>
      <vt:lpstr>HMM – Relaxed Ordering</vt:lpstr>
      <vt:lpstr>HMM – Examples with Global Analysis</vt:lpstr>
      <vt:lpstr>HMM – Out-of-Thin-Air Read</vt:lpstr>
      <vt:lpstr>PowerPoint 演示文稿</vt:lpstr>
      <vt:lpstr>JMM</vt:lpstr>
      <vt:lpstr>JMM – Surprising Results</vt:lpstr>
      <vt:lpstr>JMM – Surprising Results (2)</vt:lpstr>
      <vt:lpstr>Reading</vt:lpstr>
    </vt:vector>
  </TitlesOfParts>
  <Company>KYHCS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Operational Memory Model for Java-Like Languages</dc:title>
  <dc:creator>Xinyu Feng</dc:creator>
  <cp:lastModifiedBy>Xinyu Feng</cp:lastModifiedBy>
  <cp:revision>115</cp:revision>
  <dcterms:created xsi:type="dcterms:W3CDTF">2012-04-15T07:04:59Z</dcterms:created>
  <dcterms:modified xsi:type="dcterms:W3CDTF">2014-04-21T01:17:04Z</dcterms:modified>
</cp:coreProperties>
</file>