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3" r:id="rId2"/>
    <p:sldId id="296" r:id="rId3"/>
    <p:sldId id="297" r:id="rId4"/>
    <p:sldId id="298" r:id="rId5"/>
    <p:sldId id="299" r:id="rId6"/>
    <p:sldId id="300" r:id="rId7"/>
    <p:sldId id="301" r:id="rId8"/>
    <p:sldId id="285" r:id="rId9"/>
    <p:sldId id="302" r:id="rId10"/>
    <p:sldId id="286" r:id="rId11"/>
    <p:sldId id="287" r:id="rId12"/>
    <p:sldId id="288" r:id="rId13"/>
    <p:sldId id="289" r:id="rId14"/>
    <p:sldId id="290" r:id="rId15"/>
    <p:sldId id="303" r:id="rId16"/>
    <p:sldId id="291" r:id="rId17"/>
    <p:sldId id="292" r:id="rId18"/>
    <p:sldId id="293" r:id="rId19"/>
    <p:sldId id="294" r:id="rId20"/>
    <p:sldId id="295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19" autoAdjust="0"/>
  </p:normalViewPr>
  <p:slideViewPr>
    <p:cSldViewPr>
      <p:cViewPr varScale="1">
        <p:scale>
          <a:sx n="62" d="100"/>
          <a:sy n="62" d="100"/>
        </p:scale>
        <p:origin x="1402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30E9A-CC1E-4209-9985-586F3D9416AA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C0491-4E92-43BF-8208-2B94D2307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590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C0491-4E92-43BF-8208-2B94D2307BE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04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leftmost:</a:t>
            </a:r>
            <a:r>
              <a:rPr lang="en-US" altLang="zh-CN" baseline="0" dirty="0" smtClean="0"/>
              <a:t> whose lambda is left to any other</a:t>
            </a:r>
          </a:p>
          <a:p>
            <a:r>
              <a:rPr lang="en-US" altLang="zh-CN" baseline="0" dirty="0" smtClean="0"/>
              <a:t>outermost: not contained in any other</a:t>
            </a:r>
          </a:p>
          <a:p>
            <a:r>
              <a:rPr lang="en-US" altLang="zh-CN" baseline="0" dirty="0" smtClean="0"/>
              <a:t>innermost: not contain any other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BF18-3133-4A5D-8652-4659B144CB2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521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BF18-3133-4A5D-8652-4659B144CB2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502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BF18-3133-4A5D-8652-4659B144CB2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587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589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664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84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959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30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15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01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571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48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774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46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DB5C1-825F-48FA-A123-9362A16AEC5D}" type="datetimeFigureOut">
              <a:rPr lang="zh-CN" altLang="en-US" smtClean="0"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8D11-F9A7-41DB-884E-618562042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39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More on Lambda Calculus</a:t>
            </a:r>
            <a:endParaRPr lang="zh-CN" altLang="en-US" dirty="0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04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Programming in </a:t>
            </a:r>
            <a:r>
              <a:rPr lang="en-US" altLang="zh-CN" dirty="0" smtClean="0">
                <a:sym typeface="Symbol" panose="05050102010706020507" pitchFamily="18" charset="2"/>
              </a:rPr>
              <a:t>-c</a:t>
            </a:r>
            <a:r>
              <a:rPr lang="en-US" altLang="zh-CN" dirty="0" smtClean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Encoding Boolean values and operators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True  </a:t>
            </a:r>
            <a:r>
              <a:rPr lang="en-US" altLang="zh-CN" dirty="0" smtClean="0">
                <a:sym typeface="Symbol" panose="05050102010706020507" pitchFamily="18" charset="2"/>
              </a:rPr>
              <a:t>  x. y. x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False    </a:t>
            </a:r>
            <a:r>
              <a:rPr lang="en-US" altLang="zh-CN" dirty="0">
                <a:sym typeface="Symbol" panose="05050102010706020507" pitchFamily="18" charset="2"/>
              </a:rPr>
              <a:t>x</a:t>
            </a:r>
            <a:r>
              <a:rPr lang="en-US" altLang="zh-CN" dirty="0" smtClean="0">
                <a:sym typeface="Symbol" panose="05050102010706020507" pitchFamily="18" charset="2"/>
              </a:rPr>
              <a:t>. y. y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not    b. b False True</a:t>
            </a:r>
            <a:endParaRPr lang="en-US" altLang="zh-CN" dirty="0"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endParaRPr lang="en-US" altLang="zh-CN" dirty="0">
              <a:sym typeface="Symbol" panose="05050102010706020507" pitchFamily="18" charset="2"/>
            </a:endParaRPr>
          </a:p>
          <a:p>
            <a:endParaRPr lang="zh-CN" altLang="en-US" dirty="0"/>
          </a:p>
        </p:txBody>
      </p:sp>
      <p:sp>
        <p:nvSpPr>
          <p:cNvPr id="6" name="圆角矩形标注 5"/>
          <p:cNvSpPr/>
          <p:nvPr/>
        </p:nvSpPr>
        <p:spPr>
          <a:xfrm>
            <a:off x="5508104" y="2636912"/>
            <a:ext cx="2827422" cy="3030370"/>
          </a:xfrm>
          <a:prstGeom prst="wedgeRoundRectCallout">
            <a:avLst>
              <a:gd name="adj1" fmla="val -81959"/>
              <a:gd name="adj2" fmla="val -14894"/>
              <a:gd name="adj3" fmla="val 1666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not True </a:t>
            </a:r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True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False True</a:t>
            </a:r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False</a:t>
            </a:r>
            <a:endParaRPr lang="zh-CN" altLang="en-US" sz="2400" dirty="0">
              <a:solidFill>
                <a:schemeClr val="tx1"/>
              </a:solidFill>
            </a:endParaRPr>
          </a:p>
          <a:p>
            <a:endParaRPr lang="en-US" altLang="zh-CN" sz="24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not False</a:t>
            </a: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 False </a:t>
            </a:r>
            <a:r>
              <a:rPr lang="en-US" altLang="zh-CN" sz="24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False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 True</a:t>
            </a:r>
          </a:p>
          <a:p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True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84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Programming in </a:t>
            </a:r>
            <a:r>
              <a:rPr lang="en-US" altLang="zh-CN" dirty="0" smtClean="0">
                <a:sym typeface="Symbol" panose="05050102010706020507" pitchFamily="18" charset="2"/>
              </a:rPr>
              <a:t>-c</a:t>
            </a:r>
            <a:r>
              <a:rPr lang="en-US" altLang="zh-CN" dirty="0" smtClean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Encoding Boolean values and operators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True  </a:t>
            </a:r>
            <a:r>
              <a:rPr lang="en-US" altLang="zh-CN" dirty="0" smtClean="0">
                <a:sym typeface="Symbol" panose="05050102010706020507" pitchFamily="18" charset="2"/>
              </a:rPr>
              <a:t>  x. y. x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False    </a:t>
            </a:r>
            <a:r>
              <a:rPr lang="en-US" altLang="zh-CN" dirty="0">
                <a:sym typeface="Symbol" panose="05050102010706020507" pitchFamily="18" charset="2"/>
              </a:rPr>
              <a:t>x</a:t>
            </a:r>
            <a:r>
              <a:rPr lang="en-US" altLang="zh-CN" dirty="0" smtClean="0">
                <a:sym typeface="Symbol" panose="05050102010706020507" pitchFamily="18" charset="2"/>
              </a:rPr>
              <a:t>. y. y</a:t>
            </a:r>
            <a:endParaRPr lang="en-US" altLang="zh-CN" dirty="0"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not    </a:t>
            </a:r>
            <a:r>
              <a:rPr lang="en-US" altLang="zh-CN" dirty="0" smtClean="0">
                <a:sym typeface="Symbol" panose="05050102010706020507" pitchFamily="18" charset="2"/>
              </a:rPr>
              <a:t>b. b </a:t>
            </a:r>
            <a:r>
              <a:rPr lang="en-US" altLang="zh-CN" dirty="0">
                <a:sym typeface="Symbol" panose="05050102010706020507" pitchFamily="18" charset="2"/>
              </a:rPr>
              <a:t>False </a:t>
            </a:r>
            <a:r>
              <a:rPr lang="en-US" altLang="zh-CN" dirty="0" smtClean="0">
                <a:sym typeface="Symbol" panose="05050102010706020507" pitchFamily="18" charset="2"/>
              </a:rPr>
              <a:t>True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and    b. b’. b b’ False</a:t>
            </a:r>
            <a:endParaRPr lang="en-US" altLang="zh-CN" dirty="0"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endParaRPr lang="en-US" altLang="zh-CN" dirty="0">
              <a:sym typeface="Symbol" panose="05050102010706020507" pitchFamily="18" charset="2"/>
            </a:endParaRPr>
          </a:p>
          <a:p>
            <a:endParaRPr lang="zh-CN" altLang="en-US" dirty="0"/>
          </a:p>
        </p:txBody>
      </p:sp>
      <p:sp>
        <p:nvSpPr>
          <p:cNvPr id="4" name="圆角矩形标注 3"/>
          <p:cNvSpPr/>
          <p:nvPr/>
        </p:nvSpPr>
        <p:spPr>
          <a:xfrm>
            <a:off x="5652120" y="3278355"/>
            <a:ext cx="2490537" cy="3030370"/>
          </a:xfrm>
          <a:prstGeom prst="wedgeRoundRectCallout">
            <a:avLst>
              <a:gd name="adj1" fmla="val -78913"/>
              <a:gd name="adj2" fmla="val -16086"/>
              <a:gd name="adj3" fmla="val 1666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solidFill>
                  <a:schemeClr val="tx1"/>
                </a:solidFill>
              </a:rPr>
              <a:t>and True b </a:t>
            </a: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* 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True b False</a:t>
            </a:r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 b</a:t>
            </a:r>
            <a:endParaRPr lang="zh-CN" altLang="en-US" sz="2400" dirty="0">
              <a:solidFill>
                <a:schemeClr val="tx1"/>
              </a:solidFill>
            </a:endParaRPr>
          </a:p>
          <a:p>
            <a:endParaRPr lang="en-US" altLang="zh-CN" sz="24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and 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False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b </a:t>
            </a: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* False b False</a:t>
            </a:r>
          </a:p>
          <a:p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False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8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Programming in </a:t>
            </a:r>
            <a:r>
              <a:rPr lang="en-US" altLang="zh-CN" dirty="0" smtClean="0">
                <a:sym typeface="Symbol" panose="05050102010706020507" pitchFamily="18" charset="2"/>
              </a:rPr>
              <a:t>-c</a:t>
            </a:r>
            <a:r>
              <a:rPr lang="en-US" altLang="zh-CN" dirty="0" smtClean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Encoding Boolean values and operators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True  </a:t>
            </a:r>
            <a:r>
              <a:rPr lang="en-US" altLang="zh-CN" dirty="0" smtClean="0">
                <a:sym typeface="Symbol" panose="05050102010706020507" pitchFamily="18" charset="2"/>
              </a:rPr>
              <a:t>  x. y. x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False    </a:t>
            </a:r>
            <a:r>
              <a:rPr lang="en-US" altLang="zh-CN" dirty="0">
                <a:sym typeface="Symbol" panose="05050102010706020507" pitchFamily="18" charset="2"/>
              </a:rPr>
              <a:t>x</a:t>
            </a:r>
            <a:r>
              <a:rPr lang="en-US" altLang="zh-CN" dirty="0" smtClean="0">
                <a:sym typeface="Symbol" panose="05050102010706020507" pitchFamily="18" charset="2"/>
              </a:rPr>
              <a:t>. y. y</a:t>
            </a:r>
            <a:endParaRPr lang="en-US" altLang="zh-CN" dirty="0"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not    </a:t>
            </a:r>
            <a:r>
              <a:rPr lang="en-US" altLang="zh-CN" dirty="0" smtClean="0">
                <a:sym typeface="Symbol" panose="05050102010706020507" pitchFamily="18" charset="2"/>
              </a:rPr>
              <a:t>b. b </a:t>
            </a:r>
            <a:r>
              <a:rPr lang="en-US" altLang="zh-CN" dirty="0">
                <a:sym typeface="Symbol" panose="05050102010706020507" pitchFamily="18" charset="2"/>
              </a:rPr>
              <a:t>False </a:t>
            </a:r>
            <a:r>
              <a:rPr lang="en-US" altLang="zh-CN" dirty="0" smtClean="0">
                <a:sym typeface="Symbol" panose="05050102010706020507" pitchFamily="18" charset="2"/>
              </a:rPr>
              <a:t>True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and    b. b’. b </a:t>
            </a:r>
            <a:r>
              <a:rPr lang="en-US" altLang="zh-CN" dirty="0" err="1" smtClean="0">
                <a:sym typeface="Symbol" panose="05050102010706020507" pitchFamily="18" charset="2"/>
              </a:rPr>
              <a:t>b</a:t>
            </a:r>
            <a:r>
              <a:rPr lang="en-US" altLang="zh-CN" dirty="0" smtClean="0">
                <a:sym typeface="Symbol" panose="05050102010706020507" pitchFamily="18" charset="2"/>
              </a:rPr>
              <a:t>’ False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or  </a:t>
            </a:r>
            <a:r>
              <a:rPr lang="en-US" altLang="zh-CN" dirty="0">
                <a:sym typeface="Symbol" panose="05050102010706020507" pitchFamily="18" charset="2"/>
              </a:rPr>
              <a:t>  </a:t>
            </a:r>
            <a:r>
              <a:rPr lang="en-US" altLang="zh-CN" dirty="0" smtClean="0">
                <a:sym typeface="Symbol" panose="05050102010706020507" pitchFamily="18" charset="2"/>
              </a:rPr>
              <a:t>b. </a:t>
            </a:r>
            <a:r>
              <a:rPr lang="en-US" altLang="zh-CN" dirty="0">
                <a:sym typeface="Symbol" panose="05050102010706020507" pitchFamily="18" charset="2"/>
              </a:rPr>
              <a:t></a:t>
            </a:r>
            <a:r>
              <a:rPr lang="en-US" altLang="zh-CN" dirty="0" smtClean="0">
                <a:sym typeface="Symbol" panose="05050102010706020507" pitchFamily="18" charset="2"/>
              </a:rPr>
              <a:t>b’. b True b’</a:t>
            </a:r>
            <a:endParaRPr lang="en-US" altLang="zh-CN" dirty="0"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endParaRPr lang="en-US" altLang="zh-CN" dirty="0">
              <a:sym typeface="Symbol" panose="05050102010706020507" pitchFamily="18" charset="2"/>
            </a:endParaRPr>
          </a:p>
          <a:p>
            <a:endParaRPr lang="zh-CN" altLang="en-US" dirty="0"/>
          </a:p>
        </p:txBody>
      </p:sp>
      <p:sp>
        <p:nvSpPr>
          <p:cNvPr id="5" name="圆角矩形标注 4"/>
          <p:cNvSpPr/>
          <p:nvPr/>
        </p:nvSpPr>
        <p:spPr>
          <a:xfrm>
            <a:off x="5508104" y="3645024"/>
            <a:ext cx="2490537" cy="2877386"/>
          </a:xfrm>
          <a:prstGeom prst="wedgeRoundRectCallout">
            <a:avLst>
              <a:gd name="adj1" fmla="val -83744"/>
              <a:gd name="adj2" fmla="val -8437"/>
              <a:gd name="adj3" fmla="val 1666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or </a:t>
            </a:r>
            <a:r>
              <a:rPr lang="en-US" altLang="zh-CN" sz="2400" dirty="0">
                <a:solidFill>
                  <a:schemeClr val="tx1"/>
                </a:solidFill>
              </a:rPr>
              <a:t>True b </a:t>
            </a: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* 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True </a:t>
            </a:r>
            <a:r>
              <a:rPr lang="en-US" altLang="zh-CN" sz="24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True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 b</a:t>
            </a:r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True</a:t>
            </a:r>
            <a:endParaRPr lang="zh-CN" altLang="en-US" sz="2400" dirty="0">
              <a:solidFill>
                <a:schemeClr val="tx1"/>
              </a:solidFill>
            </a:endParaRPr>
          </a:p>
          <a:p>
            <a:endParaRPr lang="en-US" altLang="zh-CN" sz="24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or 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False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b </a:t>
            </a: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* False True b</a:t>
            </a:r>
          </a:p>
          <a:p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b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24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Programming in </a:t>
            </a:r>
            <a:r>
              <a:rPr lang="en-US" altLang="zh-CN" dirty="0">
                <a:sym typeface="Symbol" panose="05050102010706020507" pitchFamily="18" charset="2"/>
              </a:rPr>
              <a:t>-c</a:t>
            </a:r>
            <a:r>
              <a:rPr lang="en-US" altLang="zh-CN" dirty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Encoding Boolean values and operators</a:t>
            </a:r>
          </a:p>
          <a:p>
            <a:pPr lvl="1">
              <a:spcBef>
                <a:spcPts val="1200"/>
              </a:spcBef>
            </a:pPr>
            <a:r>
              <a:rPr lang="en-US" altLang="zh-CN" dirty="0"/>
              <a:t>True  </a:t>
            </a:r>
            <a:r>
              <a:rPr lang="en-US" altLang="zh-CN" dirty="0">
                <a:sym typeface="Symbol" panose="05050102010706020507" pitchFamily="18" charset="2"/>
              </a:rPr>
              <a:t>  x. y. x</a:t>
            </a: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False    x. y. y</a:t>
            </a: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not    </a:t>
            </a:r>
            <a:r>
              <a:rPr lang="en-US" altLang="zh-CN" dirty="0" smtClean="0">
                <a:sym typeface="Symbol" panose="05050102010706020507" pitchFamily="18" charset="2"/>
              </a:rPr>
              <a:t>b. b </a:t>
            </a:r>
            <a:r>
              <a:rPr lang="en-US" altLang="zh-CN" dirty="0">
                <a:sym typeface="Symbol" panose="05050102010706020507" pitchFamily="18" charset="2"/>
              </a:rPr>
              <a:t>False True</a:t>
            </a: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and    </a:t>
            </a:r>
            <a:r>
              <a:rPr lang="en-US" altLang="zh-CN" dirty="0" smtClean="0">
                <a:sym typeface="Symbol" panose="05050102010706020507" pitchFamily="18" charset="2"/>
              </a:rPr>
              <a:t>b. </a:t>
            </a:r>
            <a:r>
              <a:rPr lang="en-US" altLang="zh-CN" dirty="0">
                <a:sym typeface="Symbol" panose="05050102010706020507" pitchFamily="18" charset="2"/>
              </a:rPr>
              <a:t></a:t>
            </a:r>
            <a:r>
              <a:rPr lang="en-US" altLang="zh-CN" dirty="0" smtClean="0">
                <a:sym typeface="Symbol" panose="05050102010706020507" pitchFamily="18" charset="2"/>
              </a:rPr>
              <a:t>b’. b </a:t>
            </a:r>
            <a:r>
              <a:rPr lang="en-US" altLang="zh-CN" dirty="0" err="1" smtClean="0">
                <a:sym typeface="Symbol" panose="05050102010706020507" pitchFamily="18" charset="2"/>
              </a:rPr>
              <a:t>b</a:t>
            </a:r>
            <a:r>
              <a:rPr lang="en-US" altLang="zh-CN" dirty="0" smtClean="0">
                <a:sym typeface="Symbol" panose="05050102010706020507" pitchFamily="18" charset="2"/>
              </a:rPr>
              <a:t>’ </a:t>
            </a:r>
            <a:r>
              <a:rPr lang="en-US" altLang="zh-CN" dirty="0">
                <a:sym typeface="Symbol" panose="05050102010706020507" pitchFamily="18" charset="2"/>
              </a:rPr>
              <a:t>False</a:t>
            </a: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or    </a:t>
            </a:r>
            <a:r>
              <a:rPr lang="en-US" altLang="zh-CN" dirty="0" smtClean="0">
                <a:sym typeface="Symbol" panose="05050102010706020507" pitchFamily="18" charset="2"/>
              </a:rPr>
              <a:t>b. </a:t>
            </a:r>
            <a:r>
              <a:rPr lang="en-US" altLang="zh-CN" dirty="0">
                <a:sym typeface="Symbol" panose="05050102010706020507" pitchFamily="18" charset="2"/>
              </a:rPr>
              <a:t></a:t>
            </a:r>
            <a:r>
              <a:rPr lang="en-US" altLang="zh-CN" dirty="0" smtClean="0">
                <a:sym typeface="Symbol" panose="05050102010706020507" pitchFamily="18" charset="2"/>
              </a:rPr>
              <a:t>b’. b </a:t>
            </a:r>
            <a:r>
              <a:rPr lang="en-US" altLang="zh-CN" dirty="0">
                <a:sym typeface="Symbol" panose="05050102010706020507" pitchFamily="18" charset="2"/>
              </a:rPr>
              <a:t>True </a:t>
            </a:r>
            <a:r>
              <a:rPr lang="en-US" altLang="zh-CN" dirty="0" smtClean="0">
                <a:sym typeface="Symbol" panose="05050102010706020507" pitchFamily="18" charset="2"/>
              </a:rPr>
              <a:t>b’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if b then M else N    b M N</a:t>
            </a:r>
            <a:endParaRPr lang="en-US" altLang="zh-CN" dirty="0">
              <a:sym typeface="Symbol" panose="05050102010706020507" pitchFamily="18" charset="2"/>
            </a:endParaRPr>
          </a:p>
          <a:p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711498" y="5830331"/>
            <a:ext cx="285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</a:rPr>
              <a:t>Not </a:t>
            </a:r>
            <a:r>
              <a:rPr lang="en-US" altLang="zh-CN" sz="2400" b="1" i="1" dirty="0">
                <a:solidFill>
                  <a:srgbClr val="FF0000"/>
                </a:solidFill>
              </a:rPr>
              <a:t>unique </a:t>
            </a:r>
            <a:r>
              <a:rPr lang="en-US" altLang="zh-CN" sz="2400" b="1" i="1" dirty="0" smtClean="0">
                <a:solidFill>
                  <a:srgbClr val="FF0000"/>
                </a:solidFill>
              </a:rPr>
              <a:t>encoding</a:t>
            </a:r>
            <a:endParaRPr lang="zh-CN" altLang="en-US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3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Programming in </a:t>
            </a:r>
            <a:r>
              <a:rPr lang="en-US" altLang="zh-CN" dirty="0">
                <a:sym typeface="Symbol" panose="05050102010706020507" pitchFamily="18" charset="2"/>
              </a:rPr>
              <a:t>-c</a:t>
            </a:r>
            <a:r>
              <a:rPr lang="en-US" altLang="zh-CN" dirty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US" altLang="zh-CN" dirty="0"/>
              <a:t>Encoding Boolean values and operators</a:t>
            </a:r>
          </a:p>
          <a:p>
            <a:pPr lvl="1">
              <a:spcBef>
                <a:spcPts val="1200"/>
              </a:spcBef>
            </a:pPr>
            <a:r>
              <a:rPr lang="en-US" altLang="zh-CN" dirty="0"/>
              <a:t>True  </a:t>
            </a:r>
            <a:r>
              <a:rPr lang="en-US" altLang="zh-CN" dirty="0">
                <a:sym typeface="Symbol" panose="05050102010706020507" pitchFamily="18" charset="2"/>
              </a:rPr>
              <a:t>  x. y. x</a:t>
            </a: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False    x. y. y</a:t>
            </a: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not    b. b False True</a:t>
            </a: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and    b. b’. b </a:t>
            </a:r>
            <a:r>
              <a:rPr lang="en-US" altLang="zh-CN" dirty="0" err="1">
                <a:sym typeface="Symbol" panose="05050102010706020507" pitchFamily="18" charset="2"/>
              </a:rPr>
              <a:t>b</a:t>
            </a:r>
            <a:r>
              <a:rPr lang="en-US" altLang="zh-CN" dirty="0">
                <a:sym typeface="Symbol" panose="05050102010706020507" pitchFamily="18" charset="2"/>
              </a:rPr>
              <a:t>’ False</a:t>
            </a: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or    b. b’. b True b’</a:t>
            </a:r>
          </a:p>
          <a:p>
            <a:pPr lvl="1">
              <a:spcBef>
                <a:spcPts val="1200"/>
              </a:spcBef>
            </a:pPr>
            <a:r>
              <a:rPr lang="en-US" altLang="zh-CN" dirty="0">
                <a:sym typeface="Symbol" panose="05050102010706020507" pitchFamily="18" charset="2"/>
              </a:rPr>
              <a:t>if b then M else N    b M N </a:t>
            </a:r>
            <a:endParaRPr lang="en-US" altLang="zh-CN" dirty="0" smtClean="0"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not’  </a:t>
            </a:r>
            <a:r>
              <a:rPr lang="en-US" altLang="zh-CN" dirty="0">
                <a:sym typeface="Symbol" panose="05050102010706020507" pitchFamily="18" charset="2"/>
              </a:rPr>
              <a:t>  </a:t>
            </a:r>
            <a:r>
              <a:rPr lang="en-US" altLang="zh-CN" dirty="0" smtClean="0">
                <a:sym typeface="Symbol" panose="05050102010706020507" pitchFamily="18" charset="2"/>
              </a:rPr>
              <a:t>b. </a:t>
            </a:r>
            <a:r>
              <a:rPr lang="en-US" altLang="zh-CN" dirty="0">
                <a:sym typeface="Symbol" panose="05050102010706020507" pitchFamily="18" charset="2"/>
              </a:rPr>
              <a:t>x. y. b </a:t>
            </a:r>
            <a:r>
              <a:rPr lang="en-US" altLang="zh-CN" dirty="0" smtClean="0">
                <a:sym typeface="Symbol" panose="05050102010706020507" pitchFamily="18" charset="2"/>
              </a:rPr>
              <a:t>y x</a:t>
            </a:r>
            <a:endParaRPr lang="zh-CN" altLang="en-US" dirty="0"/>
          </a:p>
        </p:txBody>
      </p:sp>
      <p:sp>
        <p:nvSpPr>
          <p:cNvPr id="6" name="圆角矩形标注 5"/>
          <p:cNvSpPr/>
          <p:nvPr/>
        </p:nvSpPr>
        <p:spPr>
          <a:xfrm>
            <a:off x="5852518" y="3534117"/>
            <a:ext cx="2827422" cy="3030370"/>
          </a:xfrm>
          <a:prstGeom prst="wedgeRoundRectCallout">
            <a:avLst>
              <a:gd name="adj1" fmla="val -86563"/>
              <a:gd name="adj2" fmla="val 30703"/>
              <a:gd name="adj3" fmla="val 1666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not’ True </a:t>
            </a:r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x. y.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True y x</a:t>
            </a:r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x. y. </a:t>
            </a: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y =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False</a:t>
            </a:r>
            <a:endParaRPr lang="zh-CN" altLang="en-US" sz="2400" dirty="0">
              <a:solidFill>
                <a:schemeClr val="tx1"/>
              </a:solidFill>
            </a:endParaRPr>
          </a:p>
          <a:p>
            <a:endParaRPr lang="en-US" altLang="zh-CN" sz="24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not’ False</a:t>
            </a:r>
          </a:p>
          <a:p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x. y.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False y x</a:t>
            </a:r>
          </a:p>
          <a:p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x. y. </a:t>
            </a: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x =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True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54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Programming in </a:t>
            </a:r>
            <a:r>
              <a:rPr lang="en-US" altLang="zh-CN" dirty="0">
                <a:sym typeface="Symbol" panose="05050102010706020507" pitchFamily="18" charset="2"/>
              </a:rPr>
              <a:t>-c</a:t>
            </a:r>
            <a:r>
              <a:rPr lang="en-US" altLang="zh-CN" dirty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Church numerals </a:t>
            </a:r>
            <a:endParaRPr lang="en-US" altLang="zh-CN" dirty="0" smtClean="0"/>
          </a:p>
          <a:p>
            <a:pPr lvl="1">
              <a:spcBef>
                <a:spcPts val="1200"/>
              </a:spcBef>
            </a:pPr>
            <a:r>
              <a:rPr lang="en-US" altLang="zh-CN" u="sng" dirty="0" smtClean="0"/>
              <a:t>0</a:t>
            </a:r>
            <a:r>
              <a:rPr lang="en-US" altLang="zh-CN" dirty="0" smtClean="0"/>
              <a:t>  </a:t>
            </a:r>
            <a:r>
              <a:rPr lang="en-US" altLang="zh-CN" dirty="0" smtClean="0">
                <a:sym typeface="Symbol" panose="05050102010706020507" pitchFamily="18" charset="2"/>
              </a:rPr>
              <a:t>  f. x. x       </a:t>
            </a:r>
            <a:r>
              <a:rPr lang="en-US" altLang="zh-CN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(the same as False!)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1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smtClean="0">
                <a:sym typeface="Symbol" panose="05050102010706020507" pitchFamily="18" charset="2"/>
              </a:rPr>
              <a:t>f x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2</a:t>
            </a:r>
            <a:r>
              <a:rPr lang="en-US" altLang="zh-CN" dirty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smtClean="0">
                <a:sym typeface="Symbol" panose="05050102010706020507" pitchFamily="18" charset="2"/>
              </a:rPr>
              <a:t>f (f x)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n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err="1" smtClean="0">
                <a:sym typeface="Symbol" panose="05050102010706020507" pitchFamily="18" charset="2"/>
              </a:rPr>
              <a:t>f</a:t>
            </a:r>
            <a:r>
              <a:rPr lang="en-US" altLang="zh-CN" baseline="30000" dirty="0" err="1" smtClean="0">
                <a:sym typeface="Symbol" panose="05050102010706020507" pitchFamily="18" charset="2"/>
              </a:rPr>
              <a:t>n</a:t>
            </a:r>
            <a:r>
              <a:rPr lang="en-US" altLang="zh-CN" baseline="30000" dirty="0" smtClean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42570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Programming in </a:t>
            </a:r>
            <a:r>
              <a:rPr lang="en-US" altLang="zh-CN" dirty="0">
                <a:sym typeface="Symbol" panose="05050102010706020507" pitchFamily="18" charset="2"/>
              </a:rPr>
              <a:t>-c</a:t>
            </a:r>
            <a:r>
              <a:rPr lang="en-US" altLang="zh-CN" dirty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Church numerals </a:t>
            </a:r>
            <a:endParaRPr lang="en-US" altLang="zh-CN" dirty="0" smtClean="0"/>
          </a:p>
          <a:p>
            <a:pPr lvl="1">
              <a:spcBef>
                <a:spcPts val="1200"/>
              </a:spcBef>
            </a:pPr>
            <a:r>
              <a:rPr lang="en-US" altLang="zh-CN" u="sng" dirty="0" smtClean="0"/>
              <a:t>0</a:t>
            </a:r>
            <a:r>
              <a:rPr lang="en-US" altLang="zh-CN" dirty="0" smtClean="0"/>
              <a:t>  </a:t>
            </a:r>
            <a:r>
              <a:rPr lang="en-US" altLang="zh-CN" dirty="0" smtClean="0">
                <a:sym typeface="Symbol" panose="05050102010706020507" pitchFamily="18" charset="2"/>
              </a:rPr>
              <a:t>  f. x. x       </a:t>
            </a:r>
            <a:r>
              <a:rPr lang="en-US" altLang="zh-CN" i="1" dirty="0" smtClean="0">
                <a:solidFill>
                  <a:srgbClr val="FF0000"/>
                </a:solidFill>
                <a:sym typeface="Symbol" panose="05050102010706020507" pitchFamily="18" charset="2"/>
              </a:rPr>
              <a:t>(the same as False!)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1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smtClean="0">
                <a:sym typeface="Symbol" panose="05050102010706020507" pitchFamily="18" charset="2"/>
              </a:rPr>
              <a:t>f x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2</a:t>
            </a:r>
            <a:r>
              <a:rPr lang="en-US" altLang="zh-CN" dirty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smtClean="0">
                <a:sym typeface="Symbol" panose="05050102010706020507" pitchFamily="18" charset="2"/>
              </a:rPr>
              <a:t>f (f x)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n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err="1" smtClean="0">
                <a:sym typeface="Symbol" panose="05050102010706020507" pitchFamily="18" charset="2"/>
              </a:rPr>
              <a:t>f</a:t>
            </a:r>
            <a:r>
              <a:rPr lang="en-US" altLang="zh-CN" baseline="30000" dirty="0" err="1" smtClean="0">
                <a:sym typeface="Symbol" panose="05050102010706020507" pitchFamily="18" charset="2"/>
              </a:rPr>
              <a:t>n</a:t>
            </a:r>
            <a:r>
              <a:rPr lang="en-US" altLang="zh-CN" baseline="30000" dirty="0" smtClean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x</a:t>
            </a:r>
          </a:p>
          <a:p>
            <a:pPr lvl="1">
              <a:spcBef>
                <a:spcPts val="1200"/>
              </a:spcBef>
            </a:pPr>
            <a:r>
              <a:rPr lang="en-US" altLang="zh-CN" dirty="0" err="1" smtClean="0">
                <a:sym typeface="Symbol" panose="05050102010706020507" pitchFamily="18" charset="2"/>
              </a:rPr>
              <a:t>succ</a:t>
            </a:r>
            <a:r>
              <a:rPr lang="en-US" altLang="zh-CN" dirty="0" smtClean="0">
                <a:sym typeface="Symbol" panose="05050102010706020507" pitchFamily="18" charset="2"/>
              </a:rPr>
              <a:t>    n. </a:t>
            </a:r>
            <a:r>
              <a:rPr lang="en-US" altLang="zh-CN" dirty="0">
                <a:sym typeface="Symbol" panose="05050102010706020507" pitchFamily="18" charset="2"/>
              </a:rPr>
              <a:t>f. x. </a:t>
            </a:r>
            <a:r>
              <a:rPr lang="en-US" altLang="zh-CN" dirty="0" smtClean="0">
                <a:sym typeface="Symbol" panose="05050102010706020507" pitchFamily="18" charset="2"/>
              </a:rPr>
              <a:t>f (n f x) </a:t>
            </a:r>
            <a:endParaRPr lang="zh-CN" altLang="en-US" dirty="0"/>
          </a:p>
        </p:txBody>
      </p:sp>
      <p:sp>
        <p:nvSpPr>
          <p:cNvPr id="4" name="圆角矩形标注 3"/>
          <p:cNvSpPr/>
          <p:nvPr/>
        </p:nvSpPr>
        <p:spPr>
          <a:xfrm>
            <a:off x="5220072" y="3284984"/>
            <a:ext cx="3573379" cy="2646948"/>
          </a:xfrm>
          <a:prstGeom prst="wedgeRoundRectCallout">
            <a:avLst>
              <a:gd name="adj1" fmla="val -58885"/>
              <a:gd name="adj2" fmla="val -526"/>
              <a:gd name="adj3" fmla="val 1666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err="1" smtClean="0">
                <a:solidFill>
                  <a:schemeClr val="tx1"/>
                </a:solidFill>
              </a:rPr>
              <a:t>succ</a:t>
            </a: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en-US" altLang="zh-CN" sz="2400" u="sng" dirty="0" smtClean="0">
                <a:solidFill>
                  <a:schemeClr val="tx1"/>
                </a:solidFill>
              </a:rPr>
              <a:t>n</a:t>
            </a:r>
            <a:endParaRPr lang="en-US" altLang="zh-CN" sz="2400" u="sng" dirty="0">
              <a:solidFill>
                <a:schemeClr val="tx1"/>
              </a:solidFill>
            </a:endParaRPr>
          </a:p>
          <a:p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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f. x. f (</a:t>
            </a:r>
            <a:r>
              <a:rPr lang="en-US" altLang="zh-CN" sz="2400" u="sng" dirty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 f x) </a:t>
            </a:r>
            <a:endParaRPr lang="en-US" altLang="zh-CN" sz="24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0" lvl="1"/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= 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f. x. f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((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f. x. </a:t>
            </a:r>
            <a:r>
              <a:rPr lang="en-US" altLang="zh-CN" sz="2400" dirty="0" err="1">
                <a:solidFill>
                  <a:schemeClr val="tx1"/>
                </a:solidFill>
                <a:sym typeface="Symbol" panose="05050102010706020507" pitchFamily="18" charset="2"/>
              </a:rPr>
              <a:t>f</a:t>
            </a:r>
            <a:r>
              <a:rPr lang="en-US" altLang="zh-CN" sz="2400" baseline="30000" dirty="0" err="1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zh-CN" sz="24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x) 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f x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marL="0" lvl="1"/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 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f. x.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f (</a:t>
            </a:r>
            <a:r>
              <a:rPr lang="en-US" altLang="zh-CN" sz="2400" dirty="0" err="1">
                <a:solidFill>
                  <a:schemeClr val="tx1"/>
                </a:solidFill>
                <a:sym typeface="Symbol" panose="05050102010706020507" pitchFamily="18" charset="2"/>
              </a:rPr>
              <a:t>f</a:t>
            </a:r>
            <a:r>
              <a:rPr lang="en-US" altLang="zh-CN" sz="2400" baseline="30000" dirty="0" err="1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zh-CN" sz="24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x)</a:t>
            </a:r>
          </a:p>
          <a:p>
            <a:pPr marL="0" lvl="1"/>
            <a:r>
              <a:rPr lang="en-US" altLang="zh-CN" sz="2400" dirty="0" smtClean="0">
                <a:solidFill>
                  <a:schemeClr val="tx1"/>
                </a:solidFill>
              </a:rPr>
              <a:t>= </a:t>
            </a:r>
            <a:r>
              <a:rPr lang="en-US" altLang="zh-CN" sz="2400" dirty="0">
                <a:solidFill>
                  <a:schemeClr val="tx1"/>
                </a:solidFill>
                <a:sym typeface="Symbol" panose="05050102010706020507" pitchFamily="18" charset="2"/>
              </a:rPr>
              <a:t>f. x.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f</a:t>
            </a:r>
            <a:r>
              <a:rPr lang="en-US" altLang="zh-CN" sz="2400" baseline="30000" dirty="0" smtClean="0">
                <a:solidFill>
                  <a:schemeClr val="tx1"/>
                </a:solidFill>
                <a:sym typeface="Symbol" panose="05050102010706020507" pitchFamily="18" charset="2"/>
              </a:rPr>
              <a:t>n+1 </a:t>
            </a:r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</a:p>
          <a:p>
            <a:pPr marL="0" lvl="1"/>
            <a:r>
              <a:rPr lang="en-US" altLang="zh-CN" sz="2400" dirty="0" smtClean="0">
                <a:solidFill>
                  <a:schemeClr val="tx1"/>
                </a:solidFill>
                <a:sym typeface="Symbol" panose="05050102010706020507" pitchFamily="18" charset="2"/>
              </a:rPr>
              <a:t>= </a:t>
            </a:r>
            <a:r>
              <a:rPr lang="en-US" altLang="zh-CN" sz="2400" u="sng" dirty="0" smtClean="0">
                <a:solidFill>
                  <a:schemeClr val="tx1"/>
                </a:solidFill>
                <a:sym typeface="Symbol" panose="05050102010706020507" pitchFamily="18" charset="2"/>
              </a:rPr>
              <a:t>n+1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50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Programming in </a:t>
            </a:r>
            <a:r>
              <a:rPr lang="en-US" altLang="zh-CN" dirty="0">
                <a:sym typeface="Symbol" panose="05050102010706020507" pitchFamily="18" charset="2"/>
              </a:rPr>
              <a:t>-c</a:t>
            </a:r>
            <a:r>
              <a:rPr lang="en-US" altLang="zh-CN" dirty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Church numerals </a:t>
            </a:r>
            <a:endParaRPr lang="en-US" altLang="zh-CN" dirty="0" smtClean="0"/>
          </a:p>
          <a:p>
            <a:pPr lvl="1">
              <a:spcBef>
                <a:spcPts val="1200"/>
              </a:spcBef>
            </a:pPr>
            <a:r>
              <a:rPr lang="en-US" altLang="zh-CN" u="sng" dirty="0" smtClean="0"/>
              <a:t>0</a:t>
            </a:r>
            <a:r>
              <a:rPr lang="en-US" altLang="zh-CN" dirty="0" smtClean="0"/>
              <a:t>  </a:t>
            </a:r>
            <a:r>
              <a:rPr lang="en-US" altLang="zh-CN" dirty="0" smtClean="0">
                <a:sym typeface="Symbol" panose="05050102010706020507" pitchFamily="18" charset="2"/>
              </a:rPr>
              <a:t>  f. x. x</a:t>
            </a:r>
            <a:endParaRPr lang="en-US" altLang="zh-CN" i="1" dirty="0" smtClean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1</a:t>
            </a:r>
            <a:r>
              <a:rPr lang="en-US" altLang="zh-CN" dirty="0" smtClean="0">
                <a:sym typeface="Symbol" panose="05050102010706020507" pitchFamily="18" charset="2"/>
              </a:rPr>
              <a:t>    f. x. f x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2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smtClean="0">
                <a:sym typeface="Symbol" panose="05050102010706020507" pitchFamily="18" charset="2"/>
              </a:rPr>
              <a:t>f (f x)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n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err="1" smtClean="0">
                <a:sym typeface="Symbol" panose="05050102010706020507" pitchFamily="18" charset="2"/>
              </a:rPr>
              <a:t>f</a:t>
            </a:r>
            <a:r>
              <a:rPr lang="en-US" altLang="zh-CN" baseline="30000" dirty="0" err="1" smtClean="0">
                <a:sym typeface="Symbol" panose="05050102010706020507" pitchFamily="18" charset="2"/>
              </a:rPr>
              <a:t>n</a:t>
            </a:r>
            <a:r>
              <a:rPr lang="en-US" altLang="zh-CN" baseline="30000" dirty="0" smtClean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x</a:t>
            </a:r>
          </a:p>
          <a:p>
            <a:pPr lvl="1">
              <a:spcBef>
                <a:spcPts val="1200"/>
              </a:spcBef>
            </a:pPr>
            <a:r>
              <a:rPr lang="en-US" altLang="zh-CN" dirty="0" err="1" smtClean="0">
                <a:sym typeface="Symbol" panose="05050102010706020507" pitchFamily="18" charset="2"/>
              </a:rPr>
              <a:t>succ</a:t>
            </a:r>
            <a:r>
              <a:rPr lang="en-US" altLang="zh-CN" dirty="0" smtClean="0">
                <a:sym typeface="Symbol" panose="05050102010706020507" pitchFamily="18" charset="2"/>
              </a:rPr>
              <a:t>    n. </a:t>
            </a:r>
            <a:r>
              <a:rPr lang="en-US" altLang="zh-CN" dirty="0">
                <a:sym typeface="Symbol" panose="05050102010706020507" pitchFamily="18" charset="2"/>
              </a:rPr>
              <a:t>f. x. </a:t>
            </a:r>
            <a:r>
              <a:rPr lang="en-US" altLang="zh-CN" dirty="0" smtClean="0">
                <a:sym typeface="Symbol" panose="05050102010706020507" pitchFamily="18" charset="2"/>
              </a:rPr>
              <a:t>f (n f x) </a:t>
            </a:r>
          </a:p>
          <a:p>
            <a:pPr lvl="1">
              <a:spcBef>
                <a:spcPts val="1200"/>
              </a:spcBef>
            </a:pPr>
            <a:r>
              <a:rPr lang="en-US" altLang="zh-CN" dirty="0" err="1" smtClean="0">
                <a:sym typeface="Symbol" panose="05050102010706020507" pitchFamily="18" charset="2"/>
              </a:rPr>
              <a:t>succ</a:t>
            </a:r>
            <a:r>
              <a:rPr lang="en-US" altLang="zh-CN" dirty="0" smtClean="0">
                <a:sym typeface="Symbol" panose="05050102010706020507" pitchFamily="18" charset="2"/>
              </a:rPr>
              <a:t>’ </a:t>
            </a:r>
            <a:r>
              <a:rPr lang="en-US" altLang="zh-CN" dirty="0">
                <a:sym typeface="Symbol" panose="05050102010706020507" pitchFamily="18" charset="2"/>
              </a:rPr>
              <a:t>  n. f. x. </a:t>
            </a:r>
            <a:r>
              <a:rPr lang="en-US" altLang="zh-CN" dirty="0" smtClean="0">
                <a:sym typeface="Symbol" panose="05050102010706020507" pitchFamily="18" charset="2"/>
              </a:rPr>
              <a:t>n f (f </a:t>
            </a:r>
            <a:r>
              <a:rPr lang="en-US" altLang="zh-CN" dirty="0">
                <a:sym typeface="Symbol" panose="05050102010706020507" pitchFamily="18" charset="2"/>
              </a:rPr>
              <a:t>x)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998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Programming in </a:t>
            </a:r>
            <a:r>
              <a:rPr lang="en-US" altLang="zh-CN" dirty="0">
                <a:sym typeface="Symbol" panose="05050102010706020507" pitchFamily="18" charset="2"/>
              </a:rPr>
              <a:t>-c</a:t>
            </a:r>
            <a:r>
              <a:rPr lang="en-US" altLang="zh-CN" dirty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556792"/>
            <a:ext cx="7886700" cy="4351338"/>
          </a:xfrm>
        </p:spPr>
        <p:txBody>
          <a:bodyPr/>
          <a:lstStyle/>
          <a:p>
            <a:r>
              <a:rPr lang="en-US" altLang="zh-CN" dirty="0"/>
              <a:t>Church numerals </a:t>
            </a:r>
            <a:endParaRPr lang="en-US" altLang="zh-CN" dirty="0" smtClean="0"/>
          </a:p>
          <a:p>
            <a:pPr lvl="1">
              <a:spcBef>
                <a:spcPts val="1200"/>
              </a:spcBef>
            </a:pPr>
            <a:r>
              <a:rPr lang="en-US" altLang="zh-CN" u="sng" dirty="0" smtClean="0"/>
              <a:t>0</a:t>
            </a:r>
            <a:r>
              <a:rPr lang="en-US" altLang="zh-CN" dirty="0" smtClean="0"/>
              <a:t>  </a:t>
            </a:r>
            <a:r>
              <a:rPr lang="en-US" altLang="zh-CN" dirty="0" smtClean="0">
                <a:sym typeface="Symbol" panose="05050102010706020507" pitchFamily="18" charset="2"/>
              </a:rPr>
              <a:t>  f. x. x</a:t>
            </a:r>
            <a:endParaRPr lang="en-US" altLang="zh-CN" i="1" dirty="0" smtClean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1</a:t>
            </a:r>
            <a:r>
              <a:rPr lang="en-US" altLang="zh-CN" dirty="0" smtClean="0">
                <a:sym typeface="Symbol" panose="05050102010706020507" pitchFamily="18" charset="2"/>
              </a:rPr>
              <a:t>    f. x. f x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2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smtClean="0">
                <a:sym typeface="Symbol" panose="05050102010706020507" pitchFamily="18" charset="2"/>
              </a:rPr>
              <a:t>f (f x)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n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err="1" smtClean="0">
                <a:sym typeface="Symbol" panose="05050102010706020507" pitchFamily="18" charset="2"/>
              </a:rPr>
              <a:t>f</a:t>
            </a:r>
            <a:r>
              <a:rPr lang="en-US" altLang="zh-CN" baseline="30000" dirty="0" err="1" smtClean="0">
                <a:sym typeface="Symbol" panose="05050102010706020507" pitchFamily="18" charset="2"/>
              </a:rPr>
              <a:t>n</a:t>
            </a:r>
            <a:r>
              <a:rPr lang="en-US" altLang="zh-CN" baseline="30000" dirty="0" smtClean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x</a:t>
            </a:r>
          </a:p>
          <a:p>
            <a:pPr lvl="1">
              <a:spcBef>
                <a:spcPts val="1200"/>
              </a:spcBef>
            </a:pPr>
            <a:r>
              <a:rPr lang="en-US" altLang="zh-CN" dirty="0" err="1" smtClean="0">
                <a:sym typeface="Symbol" panose="05050102010706020507" pitchFamily="18" charset="2"/>
              </a:rPr>
              <a:t>succ</a:t>
            </a:r>
            <a:r>
              <a:rPr lang="en-US" altLang="zh-CN" dirty="0" smtClean="0">
                <a:sym typeface="Symbol" panose="05050102010706020507" pitchFamily="18" charset="2"/>
              </a:rPr>
              <a:t>    n. </a:t>
            </a:r>
            <a:r>
              <a:rPr lang="en-US" altLang="zh-CN" dirty="0">
                <a:sym typeface="Symbol" panose="05050102010706020507" pitchFamily="18" charset="2"/>
              </a:rPr>
              <a:t>f. x. </a:t>
            </a:r>
            <a:r>
              <a:rPr lang="en-US" altLang="zh-CN" dirty="0" smtClean="0">
                <a:sym typeface="Symbol" panose="05050102010706020507" pitchFamily="18" charset="2"/>
              </a:rPr>
              <a:t>f (n f x) </a:t>
            </a:r>
          </a:p>
          <a:p>
            <a:pPr lvl="1">
              <a:spcBef>
                <a:spcPts val="1200"/>
              </a:spcBef>
            </a:pPr>
            <a:r>
              <a:rPr lang="en-US" altLang="zh-CN" dirty="0" err="1" smtClean="0">
                <a:sym typeface="Symbol" panose="05050102010706020507" pitchFamily="18" charset="2"/>
              </a:rPr>
              <a:t>iszero</a:t>
            </a:r>
            <a:r>
              <a:rPr lang="en-US" altLang="zh-CN" dirty="0" smtClean="0">
                <a:sym typeface="Symbol" panose="05050102010706020507" pitchFamily="18" charset="2"/>
              </a:rPr>
              <a:t>   </a:t>
            </a:r>
            <a:r>
              <a:rPr lang="en-US" altLang="zh-CN" dirty="0">
                <a:sym typeface="Symbol" panose="05050102010706020507" pitchFamily="18" charset="2"/>
              </a:rPr>
              <a:t>n. </a:t>
            </a:r>
            <a:r>
              <a:rPr lang="en-US" altLang="zh-CN" dirty="0" smtClean="0">
                <a:sym typeface="Symbol" panose="05050102010706020507" pitchFamily="18" charset="2"/>
              </a:rPr>
              <a:t>x. y. </a:t>
            </a:r>
            <a:r>
              <a:rPr lang="en-US" altLang="zh-CN" dirty="0">
                <a:sym typeface="Symbol" panose="05050102010706020507" pitchFamily="18" charset="2"/>
              </a:rPr>
              <a:t>n </a:t>
            </a:r>
            <a:r>
              <a:rPr lang="en-US" altLang="zh-CN" dirty="0" smtClean="0">
                <a:sym typeface="Symbol" panose="05050102010706020507" pitchFamily="18" charset="2"/>
              </a:rPr>
              <a:t>(z. y) x</a:t>
            </a:r>
            <a:endParaRPr lang="en-US" altLang="zh-CN" dirty="0"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endParaRPr lang="zh-CN" altLang="en-US" dirty="0"/>
          </a:p>
        </p:txBody>
      </p:sp>
      <p:sp>
        <p:nvSpPr>
          <p:cNvPr id="4" name="圆角矩形标注 3"/>
          <p:cNvSpPr/>
          <p:nvPr/>
        </p:nvSpPr>
        <p:spPr>
          <a:xfrm>
            <a:off x="5580112" y="1916832"/>
            <a:ext cx="3380874" cy="4743617"/>
          </a:xfrm>
          <a:prstGeom prst="wedgeRoundRectCallout">
            <a:avLst>
              <a:gd name="adj1" fmla="val -56409"/>
              <a:gd name="adj2" fmla="val 24567"/>
              <a:gd name="adj3" fmla="val 1666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dirty="0" err="1" smtClean="0">
                <a:solidFill>
                  <a:schemeClr val="tx1"/>
                </a:solidFill>
              </a:rPr>
              <a:t>iszero</a:t>
            </a:r>
            <a:r>
              <a:rPr lang="en-US" altLang="zh-CN" sz="2000" dirty="0" smtClean="0">
                <a:solidFill>
                  <a:schemeClr val="tx1"/>
                </a:solidFill>
              </a:rPr>
              <a:t> </a:t>
            </a:r>
            <a:r>
              <a:rPr lang="en-US" altLang="zh-CN" sz="2000" u="sng" dirty="0" smtClean="0">
                <a:solidFill>
                  <a:schemeClr val="tx1"/>
                </a:solidFill>
              </a:rPr>
              <a:t>0</a:t>
            </a:r>
            <a:endParaRPr lang="en-US" altLang="zh-CN" sz="2000" u="sng" dirty="0">
              <a:solidFill>
                <a:schemeClr val="tx1"/>
              </a:solidFill>
            </a:endParaRPr>
          </a:p>
          <a:p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 x. y. </a:t>
            </a:r>
            <a:r>
              <a:rPr lang="en-US" altLang="zh-CN" sz="2000" u="sng" dirty="0">
                <a:solidFill>
                  <a:schemeClr val="tx1"/>
                </a:solidFill>
              </a:rPr>
              <a:t>0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(z. y) x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endParaRPr lang="en-US" altLang="zh-CN" sz="20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0" lvl="1"/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= x. y. 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f. x. 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) (z. y) x</a:t>
            </a:r>
          </a:p>
          <a:p>
            <a:pPr marL="0" lvl="1"/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x. y. (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x. x)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 x</a:t>
            </a:r>
            <a:endParaRPr lang="en-US" altLang="zh-CN" sz="20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0" lvl="1"/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 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x. y. 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x = True</a:t>
            </a:r>
          </a:p>
          <a:p>
            <a:pPr marL="0" lvl="1"/>
            <a:endParaRPr lang="en-US" altLang="zh-CN" sz="20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altLang="zh-CN" sz="2000" dirty="0" err="1" smtClean="0">
                <a:solidFill>
                  <a:schemeClr val="tx1"/>
                </a:solidFill>
              </a:rPr>
              <a:t>iszero</a:t>
            </a:r>
            <a:r>
              <a:rPr lang="en-US" altLang="zh-CN" sz="2000" dirty="0" smtClean="0">
                <a:solidFill>
                  <a:schemeClr val="tx1"/>
                </a:solidFill>
              </a:rPr>
              <a:t> </a:t>
            </a:r>
            <a:r>
              <a:rPr lang="en-US" altLang="zh-CN" sz="2000" u="sng" dirty="0" smtClean="0">
                <a:solidFill>
                  <a:schemeClr val="tx1"/>
                </a:solidFill>
              </a:rPr>
              <a:t>1</a:t>
            </a:r>
            <a:endParaRPr lang="en-US" altLang="zh-CN" sz="2000" u="sng" dirty="0">
              <a:solidFill>
                <a:schemeClr val="tx1"/>
              </a:solidFill>
            </a:endParaRPr>
          </a:p>
          <a:p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 x. y. </a:t>
            </a:r>
            <a:r>
              <a:rPr lang="en-US" altLang="zh-CN" sz="2000" u="sng" dirty="0" smtClean="0">
                <a:solidFill>
                  <a:schemeClr val="tx1"/>
                </a:solidFill>
              </a:rPr>
              <a:t>1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(z. y) x </a:t>
            </a:r>
          </a:p>
          <a:p>
            <a:pPr marL="0" lvl="1"/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= x. y. (f. x. 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f x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) (z. y) x</a:t>
            </a:r>
          </a:p>
          <a:p>
            <a:pPr marL="0" lvl="1"/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 x. y. (x. 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(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z. y) 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x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) x</a:t>
            </a:r>
          </a:p>
          <a:p>
            <a:pPr marL="0" lvl="1"/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 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x. y. 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((z. 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y) x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)</a:t>
            </a:r>
          </a:p>
          <a:p>
            <a:pPr marL="0" lvl="1"/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 </a:t>
            </a:r>
            <a:r>
              <a:rPr lang="en-US" altLang="zh-CN" sz="2000" dirty="0">
                <a:solidFill>
                  <a:schemeClr val="tx1"/>
                </a:solidFill>
                <a:sym typeface="Symbol" panose="05050102010706020507" pitchFamily="18" charset="2"/>
              </a:rPr>
              <a:t>x. y. 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y  = False</a:t>
            </a:r>
          </a:p>
          <a:p>
            <a:pPr marL="0" lvl="1"/>
            <a:endParaRPr lang="en-US" altLang="zh-CN" sz="20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0" lvl="1"/>
            <a:r>
              <a:rPr lang="en-US" altLang="zh-CN" sz="2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iszero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 (</a:t>
            </a:r>
            <a:r>
              <a:rPr lang="en-US" altLang="zh-CN" sz="2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succ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en-US" altLang="zh-CN" sz="2000" u="sng" dirty="0" smtClean="0">
                <a:solidFill>
                  <a:schemeClr val="tx1"/>
                </a:solidFill>
                <a:sym typeface="Symbol" panose="05050102010706020507" pitchFamily="18" charset="2"/>
              </a:rPr>
              <a:t>n</a:t>
            </a:r>
            <a:r>
              <a:rPr lang="en-US" altLang="zh-CN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) * False</a:t>
            </a:r>
            <a:endParaRPr lang="en-US" altLang="zh-CN" sz="2000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4870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Programming in </a:t>
            </a:r>
            <a:r>
              <a:rPr lang="en-US" altLang="zh-CN" dirty="0">
                <a:sym typeface="Symbol" panose="05050102010706020507" pitchFamily="18" charset="2"/>
              </a:rPr>
              <a:t>-c</a:t>
            </a:r>
            <a:r>
              <a:rPr lang="en-US" altLang="zh-CN" dirty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484784"/>
            <a:ext cx="7886700" cy="5203777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Church numerals </a:t>
            </a:r>
            <a:endParaRPr lang="en-US" altLang="zh-CN" dirty="0" smtClean="0"/>
          </a:p>
          <a:p>
            <a:pPr lvl="1">
              <a:spcBef>
                <a:spcPts val="1200"/>
              </a:spcBef>
            </a:pPr>
            <a:r>
              <a:rPr lang="en-US" altLang="zh-CN" u="sng" dirty="0" smtClean="0"/>
              <a:t>0</a:t>
            </a:r>
            <a:r>
              <a:rPr lang="en-US" altLang="zh-CN" dirty="0" smtClean="0"/>
              <a:t>  </a:t>
            </a:r>
            <a:r>
              <a:rPr lang="en-US" altLang="zh-CN" dirty="0" smtClean="0">
                <a:sym typeface="Symbol" panose="05050102010706020507" pitchFamily="18" charset="2"/>
              </a:rPr>
              <a:t>  f. x. x</a:t>
            </a:r>
            <a:endParaRPr lang="en-US" altLang="zh-CN" i="1" dirty="0" smtClean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1</a:t>
            </a:r>
            <a:r>
              <a:rPr lang="en-US" altLang="zh-CN" dirty="0" smtClean="0">
                <a:sym typeface="Symbol" panose="05050102010706020507" pitchFamily="18" charset="2"/>
              </a:rPr>
              <a:t>    f. x. f x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2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smtClean="0">
                <a:sym typeface="Symbol" panose="05050102010706020507" pitchFamily="18" charset="2"/>
              </a:rPr>
              <a:t>f (f x)</a:t>
            </a:r>
          </a:p>
          <a:p>
            <a:pPr lvl="1">
              <a:spcBef>
                <a:spcPts val="1200"/>
              </a:spcBef>
            </a:pPr>
            <a:r>
              <a:rPr lang="en-US" altLang="zh-CN" u="sng" dirty="0" smtClean="0">
                <a:sym typeface="Symbol" panose="05050102010706020507" pitchFamily="18" charset="2"/>
              </a:rPr>
              <a:t>n</a:t>
            </a:r>
            <a:r>
              <a:rPr lang="en-US" altLang="zh-CN" dirty="0" smtClean="0">
                <a:sym typeface="Symbol" panose="05050102010706020507" pitchFamily="18" charset="2"/>
              </a:rPr>
              <a:t>    </a:t>
            </a:r>
            <a:r>
              <a:rPr lang="en-US" altLang="zh-CN" dirty="0">
                <a:sym typeface="Symbol" panose="05050102010706020507" pitchFamily="18" charset="2"/>
              </a:rPr>
              <a:t>f. x. </a:t>
            </a:r>
            <a:r>
              <a:rPr lang="en-US" altLang="zh-CN" dirty="0" err="1" smtClean="0">
                <a:sym typeface="Symbol" panose="05050102010706020507" pitchFamily="18" charset="2"/>
              </a:rPr>
              <a:t>f</a:t>
            </a:r>
            <a:r>
              <a:rPr lang="en-US" altLang="zh-CN" baseline="30000" dirty="0" err="1" smtClean="0">
                <a:sym typeface="Symbol" panose="05050102010706020507" pitchFamily="18" charset="2"/>
              </a:rPr>
              <a:t>n</a:t>
            </a:r>
            <a:r>
              <a:rPr lang="en-US" altLang="zh-CN" baseline="30000" dirty="0" smtClean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x</a:t>
            </a:r>
          </a:p>
          <a:p>
            <a:pPr lvl="1">
              <a:spcBef>
                <a:spcPts val="1200"/>
              </a:spcBef>
            </a:pPr>
            <a:r>
              <a:rPr lang="en-US" altLang="zh-CN" dirty="0" err="1" smtClean="0">
                <a:sym typeface="Symbol" panose="05050102010706020507" pitchFamily="18" charset="2"/>
              </a:rPr>
              <a:t>succ</a:t>
            </a:r>
            <a:r>
              <a:rPr lang="en-US" altLang="zh-CN" dirty="0" smtClean="0">
                <a:sym typeface="Symbol" panose="05050102010706020507" pitchFamily="18" charset="2"/>
              </a:rPr>
              <a:t>    n. </a:t>
            </a:r>
            <a:r>
              <a:rPr lang="en-US" altLang="zh-CN" dirty="0">
                <a:sym typeface="Symbol" panose="05050102010706020507" pitchFamily="18" charset="2"/>
              </a:rPr>
              <a:t>f. x. </a:t>
            </a:r>
            <a:r>
              <a:rPr lang="en-US" altLang="zh-CN" dirty="0" smtClean="0">
                <a:sym typeface="Symbol" panose="05050102010706020507" pitchFamily="18" charset="2"/>
              </a:rPr>
              <a:t>f (n f x) </a:t>
            </a:r>
          </a:p>
          <a:p>
            <a:pPr lvl="1">
              <a:spcBef>
                <a:spcPts val="1200"/>
              </a:spcBef>
            </a:pPr>
            <a:r>
              <a:rPr lang="en-US" altLang="zh-CN" dirty="0" err="1" smtClean="0">
                <a:sym typeface="Symbol" panose="05050102010706020507" pitchFamily="18" charset="2"/>
              </a:rPr>
              <a:t>iszero</a:t>
            </a:r>
            <a:r>
              <a:rPr lang="en-US" altLang="zh-CN" dirty="0" smtClean="0">
                <a:sym typeface="Symbol" panose="05050102010706020507" pitchFamily="18" charset="2"/>
              </a:rPr>
              <a:t>   </a:t>
            </a:r>
            <a:r>
              <a:rPr lang="en-US" altLang="zh-CN" dirty="0">
                <a:sym typeface="Symbol" panose="05050102010706020507" pitchFamily="18" charset="2"/>
              </a:rPr>
              <a:t>n. </a:t>
            </a:r>
            <a:r>
              <a:rPr lang="en-US" altLang="zh-CN" dirty="0" smtClean="0">
                <a:sym typeface="Symbol" panose="05050102010706020507" pitchFamily="18" charset="2"/>
              </a:rPr>
              <a:t>x. y. </a:t>
            </a:r>
            <a:r>
              <a:rPr lang="en-US" altLang="zh-CN" dirty="0">
                <a:sym typeface="Symbol" panose="05050102010706020507" pitchFamily="18" charset="2"/>
              </a:rPr>
              <a:t>n </a:t>
            </a:r>
            <a:r>
              <a:rPr lang="en-US" altLang="zh-CN" dirty="0" smtClean="0">
                <a:sym typeface="Symbol" panose="05050102010706020507" pitchFamily="18" charset="2"/>
              </a:rPr>
              <a:t>(z. y) x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add   </a:t>
            </a:r>
            <a:r>
              <a:rPr lang="en-US" altLang="zh-CN" dirty="0">
                <a:sym typeface="Symbol" panose="05050102010706020507" pitchFamily="18" charset="2"/>
              </a:rPr>
              <a:t>n. </a:t>
            </a:r>
            <a:r>
              <a:rPr lang="en-US" altLang="zh-CN" dirty="0" smtClean="0">
                <a:sym typeface="Symbol" panose="05050102010706020507" pitchFamily="18" charset="2"/>
              </a:rPr>
              <a:t>m. f. x. n f (m f x)</a:t>
            </a:r>
          </a:p>
          <a:p>
            <a:pPr lvl="1">
              <a:spcBef>
                <a:spcPts val="1200"/>
              </a:spcBef>
            </a:pPr>
            <a:r>
              <a:rPr lang="en-US" altLang="zh-CN" dirty="0" err="1" smtClean="0">
                <a:sym typeface="Symbol" panose="05050102010706020507" pitchFamily="18" charset="2"/>
              </a:rPr>
              <a:t>mult</a:t>
            </a:r>
            <a:r>
              <a:rPr lang="en-US" altLang="zh-CN" dirty="0" smtClean="0">
                <a:sym typeface="Symbol" panose="05050102010706020507" pitchFamily="18" charset="2"/>
              </a:rPr>
              <a:t>   n. m. f. n m f </a:t>
            </a:r>
            <a:endParaRPr lang="en-US" altLang="zh-CN" dirty="0">
              <a:sym typeface="Symbol" panose="05050102010706020507" pitchFamily="18" charset="2"/>
            </a:endParaRPr>
          </a:p>
          <a:p>
            <a:pPr lvl="1">
              <a:spcBef>
                <a:spcPts val="1200"/>
              </a:spcBef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199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Non-terminating reduction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93484" y="2056095"/>
            <a:ext cx="3057247" cy="1512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(x. x x) (x. x x)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 (x. x x) (x. x x)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 </a:t>
            </a:r>
            <a:r>
              <a:rPr lang="en-US" altLang="zh-CN" sz="2800" dirty="0" smtClean="0">
                <a:sym typeface="Symbol" panose="05050102010706020507" pitchFamily="18" charset="2"/>
              </a:rPr>
              <a:t>…</a:t>
            </a:r>
            <a:endParaRPr lang="en-US" altLang="zh-CN" sz="2800" dirty="0">
              <a:sym typeface="Symbol" panose="05050102010706020507" pitchFamily="18" charset="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3484" y="3933711"/>
            <a:ext cx="3788217" cy="1512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(x. x </a:t>
            </a:r>
            <a:r>
              <a:rPr lang="en-US" altLang="zh-CN" sz="2800" dirty="0" err="1" smtClean="0">
                <a:sym typeface="Symbol" panose="05050102010706020507" pitchFamily="18" charset="2"/>
              </a:rPr>
              <a:t>x</a:t>
            </a:r>
            <a:r>
              <a:rPr lang="en-US" altLang="zh-CN" sz="2800" dirty="0" smtClean="0">
                <a:sym typeface="Symbol" panose="05050102010706020507" pitchFamily="18" charset="2"/>
              </a:rPr>
              <a:t> y) </a:t>
            </a:r>
            <a:r>
              <a:rPr lang="en-US" altLang="zh-CN" sz="2800" dirty="0">
                <a:sym typeface="Symbol" panose="05050102010706020507" pitchFamily="18" charset="2"/>
              </a:rPr>
              <a:t>(x. x </a:t>
            </a:r>
            <a:r>
              <a:rPr lang="en-US" altLang="zh-CN" sz="2800" dirty="0" err="1" smtClean="0">
                <a:sym typeface="Symbol" panose="05050102010706020507" pitchFamily="18" charset="2"/>
              </a:rPr>
              <a:t>x</a:t>
            </a:r>
            <a:r>
              <a:rPr lang="en-US" altLang="zh-CN" sz="2800" dirty="0" smtClean="0">
                <a:sym typeface="Symbol" panose="05050102010706020507" pitchFamily="18" charset="2"/>
              </a:rPr>
              <a:t> y) </a:t>
            </a:r>
            <a:endParaRPr lang="en-US" altLang="zh-CN" sz="2800" dirty="0"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 (x. x </a:t>
            </a:r>
            <a:r>
              <a:rPr lang="en-US" altLang="zh-CN" sz="2800" dirty="0" err="1" smtClean="0">
                <a:sym typeface="Symbol" panose="05050102010706020507" pitchFamily="18" charset="2"/>
              </a:rPr>
              <a:t>x</a:t>
            </a:r>
            <a:r>
              <a:rPr lang="en-US" altLang="zh-CN" sz="2800" dirty="0" smtClean="0">
                <a:sym typeface="Symbol" panose="05050102010706020507" pitchFamily="18" charset="2"/>
              </a:rPr>
              <a:t> y) </a:t>
            </a:r>
            <a:r>
              <a:rPr lang="en-US" altLang="zh-CN" sz="2800" dirty="0">
                <a:sym typeface="Symbol" panose="05050102010706020507" pitchFamily="18" charset="2"/>
              </a:rPr>
              <a:t>(x. x </a:t>
            </a:r>
            <a:r>
              <a:rPr lang="en-US" altLang="zh-CN" sz="2800" dirty="0" err="1" smtClean="0">
                <a:sym typeface="Symbol" panose="05050102010706020507" pitchFamily="18" charset="2"/>
              </a:rPr>
              <a:t>x</a:t>
            </a:r>
            <a:r>
              <a:rPr lang="en-US" altLang="zh-CN" sz="2800" dirty="0" smtClean="0">
                <a:sym typeface="Symbol" panose="05050102010706020507" pitchFamily="18" charset="2"/>
              </a:rPr>
              <a:t> y) y </a:t>
            </a:r>
            <a:endParaRPr lang="en-US" altLang="zh-CN" sz="2800" dirty="0"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 </a:t>
            </a:r>
            <a:r>
              <a:rPr lang="en-US" altLang="zh-CN" sz="2800" dirty="0" smtClean="0">
                <a:sym typeface="Symbol" panose="05050102010706020507" pitchFamily="18" charset="2"/>
              </a:rPr>
              <a:t>…</a:t>
            </a:r>
            <a:endParaRPr lang="en-US" altLang="zh-CN" sz="2800" dirty="0">
              <a:sym typeface="Symbol" panose="05050102010706020507" pitchFamily="18" charset="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00834" y="2421502"/>
            <a:ext cx="4314001" cy="1623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(x. </a:t>
            </a:r>
            <a:r>
              <a:rPr lang="en-US" altLang="zh-CN" sz="2800" dirty="0" smtClean="0">
                <a:sym typeface="Symbol" panose="05050102010706020507" pitchFamily="18" charset="2"/>
              </a:rPr>
              <a:t>f (x x)) </a:t>
            </a:r>
            <a:r>
              <a:rPr lang="en-US" altLang="zh-CN" sz="2800" dirty="0">
                <a:sym typeface="Symbol" panose="05050102010706020507" pitchFamily="18" charset="2"/>
              </a:rPr>
              <a:t>(x. </a:t>
            </a:r>
            <a:r>
              <a:rPr lang="en-US" altLang="zh-CN" sz="2800" dirty="0" smtClean="0">
                <a:sym typeface="Symbol" panose="05050102010706020507" pitchFamily="18" charset="2"/>
              </a:rPr>
              <a:t>f (x x)) </a:t>
            </a:r>
            <a:endParaRPr lang="en-US" altLang="zh-CN" sz="2800" dirty="0"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 </a:t>
            </a:r>
            <a:r>
              <a:rPr lang="en-US" altLang="zh-CN" sz="2800" dirty="0" smtClean="0">
                <a:sym typeface="Symbol" panose="05050102010706020507" pitchFamily="18" charset="2"/>
              </a:rPr>
              <a:t>f </a:t>
            </a:r>
            <a:r>
              <a:rPr lang="en-US" altLang="zh-CN" sz="3600" dirty="0" smtClean="0">
                <a:sym typeface="Symbol" panose="05050102010706020507" pitchFamily="18" charset="2"/>
              </a:rPr>
              <a:t>(</a:t>
            </a:r>
            <a:r>
              <a:rPr lang="en-US" altLang="zh-CN" sz="2800" dirty="0" smtClean="0">
                <a:sym typeface="Symbol" panose="05050102010706020507" pitchFamily="18" charset="2"/>
              </a:rPr>
              <a:t>(</a:t>
            </a:r>
            <a:r>
              <a:rPr lang="en-US" altLang="zh-CN" sz="2800" dirty="0">
                <a:sym typeface="Symbol" panose="05050102010706020507" pitchFamily="18" charset="2"/>
              </a:rPr>
              <a:t>x. </a:t>
            </a:r>
            <a:r>
              <a:rPr lang="en-US" altLang="zh-CN" sz="2800" dirty="0" smtClean="0">
                <a:sym typeface="Symbol" panose="05050102010706020507" pitchFamily="18" charset="2"/>
              </a:rPr>
              <a:t>f (x x)) </a:t>
            </a:r>
            <a:r>
              <a:rPr lang="en-US" altLang="zh-CN" sz="2800" dirty="0">
                <a:sym typeface="Symbol" panose="05050102010706020507" pitchFamily="18" charset="2"/>
              </a:rPr>
              <a:t>(x. </a:t>
            </a:r>
            <a:r>
              <a:rPr lang="en-US" altLang="zh-CN" sz="2800" dirty="0" smtClean="0">
                <a:sym typeface="Symbol" panose="05050102010706020507" pitchFamily="18" charset="2"/>
              </a:rPr>
              <a:t>f (x x))</a:t>
            </a:r>
            <a:r>
              <a:rPr lang="en-US" altLang="zh-CN" sz="3600" dirty="0" smtClean="0">
                <a:sym typeface="Symbol" panose="05050102010706020507" pitchFamily="18" charset="2"/>
              </a:rPr>
              <a:t>)</a:t>
            </a:r>
            <a:r>
              <a:rPr lang="en-US" altLang="zh-CN" sz="2800" dirty="0" smtClean="0">
                <a:sym typeface="Symbol" panose="05050102010706020507" pitchFamily="18" charset="2"/>
              </a:rPr>
              <a:t> </a:t>
            </a:r>
            <a:endParaRPr lang="en-US" altLang="zh-CN" sz="2800" dirty="0"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 </a:t>
            </a:r>
            <a:r>
              <a:rPr lang="en-US" altLang="zh-CN" sz="2800" dirty="0" smtClean="0">
                <a:sym typeface="Symbol" panose="05050102010706020507" pitchFamily="18" charset="2"/>
              </a:rPr>
              <a:t>…</a:t>
            </a:r>
            <a:endParaRPr lang="en-US" altLang="zh-CN" sz="28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8178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Programming in </a:t>
            </a:r>
            <a:r>
              <a:rPr lang="en-US" altLang="zh-CN" dirty="0">
                <a:sym typeface="Symbol" panose="05050102010706020507" pitchFamily="18" charset="2"/>
              </a:rPr>
              <a:t>-c</a:t>
            </a:r>
            <a:r>
              <a:rPr lang="en-US" altLang="zh-CN" dirty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Booleans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Natural numbers</a:t>
            </a:r>
          </a:p>
          <a:p>
            <a:r>
              <a:rPr lang="en-US" altLang="zh-CN" dirty="0" smtClean="0"/>
              <a:t>Pairs</a:t>
            </a:r>
          </a:p>
          <a:p>
            <a:r>
              <a:rPr lang="en-US" altLang="zh-CN" dirty="0" smtClean="0"/>
              <a:t>Lists</a:t>
            </a:r>
          </a:p>
          <a:p>
            <a:r>
              <a:rPr lang="en-US" altLang="zh-CN" dirty="0" smtClean="0"/>
              <a:t>Trees</a:t>
            </a:r>
          </a:p>
          <a:p>
            <a:r>
              <a:rPr lang="en-US" altLang="zh-CN" dirty="0" smtClean="0"/>
              <a:t>Recursive functions</a:t>
            </a:r>
          </a:p>
          <a:p>
            <a:r>
              <a:rPr lang="en-US" altLang="zh-CN" dirty="0" smtClean="0"/>
              <a:t>…</a:t>
            </a:r>
          </a:p>
          <a:p>
            <a:pPr lvl="1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27737" y="5864553"/>
            <a:ext cx="7488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 smtClean="0"/>
              <a:t>Read supplementary materials on course website</a:t>
            </a:r>
            <a:endParaRPr lang="zh-CN" alt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429427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zh-CN" sz="4000" dirty="0" smtClean="0"/>
              <a:t>Term may have both terminating and non-terminating reduction sequences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797092" y="2310963"/>
            <a:ext cx="4281365" cy="9961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(u. v. v) ((x. x x)(x. x x))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 </a:t>
            </a:r>
            <a:r>
              <a:rPr lang="en-US" altLang="zh-CN" sz="2800" dirty="0" smtClean="0">
                <a:sym typeface="Symbol" panose="05050102010706020507" pitchFamily="18" charset="2"/>
              </a:rPr>
              <a:t></a:t>
            </a:r>
            <a:r>
              <a:rPr lang="en-US" altLang="zh-CN" sz="2800" dirty="0">
                <a:sym typeface="Symbol" panose="05050102010706020507" pitchFamily="18" charset="2"/>
              </a:rPr>
              <a:t>v. </a:t>
            </a:r>
            <a:r>
              <a:rPr lang="en-US" altLang="zh-CN" sz="2800" dirty="0" smtClean="0">
                <a:sym typeface="Symbol" panose="05050102010706020507" pitchFamily="18" charset="2"/>
              </a:rPr>
              <a:t>v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97092" y="3927407"/>
            <a:ext cx="4717382" cy="1512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>
                <a:sym typeface="Symbol" panose="05050102010706020507" pitchFamily="18" charset="2"/>
              </a:rPr>
              <a:t>(u. v. v) ((x. x x)(x. x x))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 smtClean="0">
                <a:sym typeface="Symbol" panose="05050102010706020507" pitchFamily="18" charset="2"/>
              </a:rPr>
              <a:t> (</a:t>
            </a:r>
            <a:r>
              <a:rPr lang="en-US" altLang="zh-CN" sz="2800" dirty="0">
                <a:sym typeface="Symbol" panose="05050102010706020507" pitchFamily="18" charset="2"/>
              </a:rPr>
              <a:t>u. v. v) ((x. x x)(x. x x)) </a:t>
            </a:r>
            <a:endParaRPr lang="en-US" altLang="zh-CN" sz="2800" dirty="0" smtClean="0"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800" dirty="0" smtClean="0">
                <a:sym typeface="Symbol" panose="05050102010706020507" pitchFamily="18" charset="2"/>
              </a:rPr>
              <a:t> …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2754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/>
              <a:t>R</a:t>
            </a:r>
            <a:r>
              <a:rPr lang="en-US" altLang="zh-CN" sz="4000" dirty="0" smtClean="0"/>
              <a:t>eduction strategies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Normal-order</a:t>
            </a:r>
            <a:r>
              <a:rPr lang="en-US" altLang="zh-CN" dirty="0" smtClean="0"/>
              <a:t> reduction: choose the left-most,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/>
              <a:t>outer-most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redex</a:t>
            </a:r>
            <a:r>
              <a:rPr lang="en-US" altLang="zh-CN" dirty="0" smtClean="0"/>
              <a:t> first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pPr>
              <a:spcBef>
                <a:spcPts val="600"/>
              </a:spcBef>
            </a:pPr>
            <a:r>
              <a:rPr lang="en-US" altLang="zh-CN" dirty="0" smtClean="0">
                <a:solidFill>
                  <a:srgbClr val="FF0000"/>
                </a:solidFill>
              </a:rPr>
              <a:t>Applicative-order</a:t>
            </a:r>
            <a:r>
              <a:rPr lang="en-US" altLang="zh-CN" dirty="0" smtClean="0"/>
              <a:t> reduction: choose the left-most,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/>
              <a:t>inner-most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redex</a:t>
            </a:r>
            <a:r>
              <a:rPr lang="en-US" altLang="zh-CN" dirty="0" smtClean="0"/>
              <a:t> first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91866" y="2752097"/>
            <a:ext cx="3674789" cy="885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ym typeface="Symbol" panose="05050102010706020507" pitchFamily="18" charset="2"/>
              </a:rPr>
              <a:t>(u. v. v) ((x. x x)(x. x x))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ym typeface="Symbol" panose="05050102010706020507" pitchFamily="18" charset="2"/>
              </a:rPr>
              <a:t></a:t>
            </a:r>
            <a:r>
              <a:rPr lang="en-US" altLang="zh-CN" sz="2400" dirty="0">
                <a:sym typeface="Symbol" panose="05050102010706020507" pitchFamily="18" charset="2"/>
              </a:rPr>
              <a:t>v. </a:t>
            </a:r>
            <a:r>
              <a:rPr lang="en-US" altLang="zh-CN" sz="2400" dirty="0" smtClean="0">
                <a:sym typeface="Symbol" panose="05050102010706020507" pitchFamily="18" charset="2"/>
              </a:rPr>
              <a:t>v</a:t>
            </a:r>
            <a:endParaRPr lang="zh-CN" altLang="en-US" sz="1600" dirty="0"/>
          </a:p>
        </p:txBody>
      </p:sp>
      <p:sp>
        <p:nvSpPr>
          <p:cNvPr id="5" name="文本框 4"/>
          <p:cNvSpPr txBox="1"/>
          <p:nvPr/>
        </p:nvSpPr>
        <p:spPr>
          <a:xfrm>
            <a:off x="1091866" y="4971927"/>
            <a:ext cx="4046685" cy="13460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ym typeface="Symbol" panose="05050102010706020507" pitchFamily="18" charset="2"/>
              </a:rPr>
              <a:t>(u. v. v) ((x. x x)(x. x x))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 smtClean="0">
                <a:sym typeface="Symbol" panose="05050102010706020507" pitchFamily="18" charset="2"/>
              </a:rPr>
              <a:t> (</a:t>
            </a:r>
            <a:r>
              <a:rPr lang="en-US" altLang="zh-CN" sz="2400" dirty="0">
                <a:sym typeface="Symbol" panose="05050102010706020507" pitchFamily="18" charset="2"/>
              </a:rPr>
              <a:t>u. v. v) ((x. x x)(x. x x)) </a:t>
            </a:r>
            <a:endParaRPr lang="en-US" altLang="zh-CN" sz="2400" dirty="0" smtClean="0"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 smtClean="0">
                <a:sym typeface="Symbol" panose="05050102010706020507" pitchFamily="18" charset="2"/>
              </a:rPr>
              <a:t> …</a:t>
            </a:r>
            <a:endParaRPr lang="zh-CN" altLang="en-US" sz="2400" dirty="0"/>
          </a:p>
        </p:txBody>
      </p:sp>
      <p:sp>
        <p:nvSpPr>
          <p:cNvPr id="9" name="文本框 8"/>
          <p:cNvSpPr txBox="1"/>
          <p:nvPr/>
        </p:nvSpPr>
        <p:spPr>
          <a:xfrm>
            <a:off x="4965175" y="2752097"/>
            <a:ext cx="38779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solidFill>
                  <a:srgbClr val="FF0000"/>
                </a:solidFill>
              </a:rPr>
              <a:t>Normal-order reduction will find normal form if </a:t>
            </a:r>
            <a:r>
              <a:rPr lang="en-US" altLang="zh-CN" sz="2400" b="1" i="1" dirty="0" smtClean="0">
                <a:solidFill>
                  <a:srgbClr val="FF0000"/>
                </a:solidFill>
              </a:rPr>
              <a:t>exists</a:t>
            </a:r>
            <a:endParaRPr lang="zh-CN" altLang="en-US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Reduction strategies – examples 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28650" y="2619034"/>
            <a:ext cx="4140429" cy="2267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x. x x) ((y. y) 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z. z))</a:t>
            </a:r>
            <a:endParaRPr lang="en-US" altLang="zh-CN" sz="2400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((y. y) (z. z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))</a:t>
            </a: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sym typeface="Symbol" panose="05050102010706020507" pitchFamily="18" charset="2"/>
              </a:rPr>
              <a:t>((y. y) (z. z</a:t>
            </a:r>
            <a:r>
              <a:rPr lang="en-US" altLang="zh-CN" sz="2400" dirty="0" smtClean="0">
                <a:sym typeface="Symbol" panose="05050102010706020507" pitchFamily="18" charset="2"/>
              </a:rPr>
              <a:t>))</a:t>
            </a:r>
            <a:endParaRPr lang="en-US" altLang="zh-CN" sz="2400" dirty="0"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(z. z) 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((y. y) (z. z))</a:t>
            </a:r>
            <a:endParaRPr lang="en-US" altLang="zh-CN" sz="2400" dirty="0" smtClean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y. y) (z. z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>
                <a:sym typeface="Symbol" panose="05050102010706020507" pitchFamily="18" charset="2"/>
              </a:rPr>
              <a:t>z. z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363239" y="2619034"/>
            <a:ext cx="2979277" cy="180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ym typeface="Symbol" panose="05050102010706020507" pitchFamily="18" charset="2"/>
              </a:rPr>
              <a:t>(x. x x) 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((y. y) (z. z))</a:t>
            </a:r>
            <a:endParaRPr lang="en-US" altLang="zh-CN" sz="2400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(x. x x) 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(z. z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endParaRPr lang="en-US" altLang="zh-CN" sz="2400" dirty="0"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(z. z) (z. z)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 smtClean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ym typeface="Symbol" panose="05050102010706020507" pitchFamily="18" charset="2"/>
              </a:rPr>
              <a:t>z. z</a:t>
            </a:r>
            <a:endParaRPr lang="zh-CN" altLang="en-US" sz="2400" dirty="0"/>
          </a:p>
        </p:txBody>
      </p:sp>
      <p:sp>
        <p:nvSpPr>
          <p:cNvPr id="8" name="文本框 7"/>
          <p:cNvSpPr txBox="1"/>
          <p:nvPr/>
        </p:nvSpPr>
        <p:spPr>
          <a:xfrm>
            <a:off x="1094874" y="1811278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 dirty="0" smtClean="0"/>
              <a:t>Normal-order</a:t>
            </a:r>
            <a:endParaRPr lang="zh-CN" altLang="en-US" sz="2400" b="1" i="1" dirty="0"/>
          </a:p>
        </p:txBody>
      </p:sp>
      <p:sp>
        <p:nvSpPr>
          <p:cNvPr id="9" name="文本框 8"/>
          <p:cNvSpPr txBox="1"/>
          <p:nvPr/>
        </p:nvSpPr>
        <p:spPr>
          <a:xfrm>
            <a:off x="5654890" y="1811279"/>
            <a:ext cx="2395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 dirty="0" smtClean="0"/>
              <a:t>Applicative-order</a:t>
            </a:r>
            <a:endParaRPr lang="zh-CN" alt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4444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Reduction strategies – examples 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28650" y="3787737"/>
            <a:ext cx="2806153" cy="8853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x. p) ((y. y) 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z. z))</a:t>
            </a:r>
            <a:endParaRPr lang="en-US" altLang="zh-CN" sz="2400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ym typeface="Symbol" panose="05050102010706020507" pitchFamily="18" charset="2"/>
              </a:rPr>
              <a:t>p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363239" y="3787737"/>
            <a:ext cx="2806153" cy="13460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ym typeface="Symbol" panose="05050102010706020507" pitchFamily="18" charset="2"/>
              </a:rPr>
              <a:t>(x. p</a:t>
            </a:r>
            <a:r>
              <a:rPr lang="en-US" altLang="zh-CN" sz="2400" dirty="0" smtClean="0">
                <a:sym typeface="Symbol" panose="05050102010706020507" pitchFamily="18" charset="2"/>
              </a:rPr>
              <a:t>) 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((y. y) (z. z))</a:t>
            </a:r>
            <a:endParaRPr lang="en-US" altLang="zh-CN" sz="2400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(x. p) </a:t>
            </a:r>
            <a:r>
              <a:rPr lang="en-US" altLang="zh-CN" sz="2400" dirty="0">
                <a:solidFill>
                  <a:srgbClr val="FF0000"/>
                </a:solidFill>
                <a:sym typeface="Symbol" panose="05050102010706020507" pitchFamily="18" charset="2"/>
              </a:rPr>
              <a:t>(z. z</a:t>
            </a:r>
            <a:r>
              <a:rPr lang="en-US" altLang="zh-CN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endParaRPr lang="en-US" altLang="zh-CN" sz="2400" dirty="0">
              <a:sym typeface="Symbol" panose="05050102010706020507" pitchFamily="18" charset="2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 dirty="0">
                <a:solidFill>
                  <a:prstClr val="black"/>
                </a:solidFill>
                <a:sym typeface="Symbol" panose="05050102010706020507" pitchFamily="18" charset="2"/>
              </a:rPr>
              <a:t> </a:t>
            </a:r>
            <a:r>
              <a:rPr lang="en-US" altLang="zh-CN" sz="2400" dirty="0" smtClean="0">
                <a:sym typeface="Symbol" panose="05050102010706020507" pitchFamily="18" charset="2"/>
              </a:rPr>
              <a:t>p</a:t>
            </a:r>
            <a:endParaRPr lang="zh-CN" altLang="en-US" sz="2400" dirty="0"/>
          </a:p>
        </p:txBody>
      </p:sp>
      <p:sp>
        <p:nvSpPr>
          <p:cNvPr id="8" name="文本框 7"/>
          <p:cNvSpPr txBox="1"/>
          <p:nvPr/>
        </p:nvSpPr>
        <p:spPr>
          <a:xfrm>
            <a:off x="1094874" y="2979981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 dirty="0" smtClean="0"/>
              <a:t>Normal-order</a:t>
            </a:r>
            <a:endParaRPr lang="zh-CN" altLang="en-US" sz="2400" b="1" i="1" dirty="0"/>
          </a:p>
        </p:txBody>
      </p:sp>
      <p:sp>
        <p:nvSpPr>
          <p:cNvPr id="9" name="文本框 8"/>
          <p:cNvSpPr txBox="1"/>
          <p:nvPr/>
        </p:nvSpPr>
        <p:spPr>
          <a:xfrm>
            <a:off x="5654890" y="2979982"/>
            <a:ext cx="2395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i="1" dirty="0" smtClean="0"/>
              <a:t>Applicative-order</a:t>
            </a:r>
            <a:endParaRPr lang="zh-CN" altLang="en-US" sz="2400" b="1" i="1" dirty="0"/>
          </a:p>
        </p:txBody>
      </p:sp>
      <p:sp>
        <p:nvSpPr>
          <p:cNvPr id="3" name="文本框 2"/>
          <p:cNvSpPr txBox="1"/>
          <p:nvPr/>
        </p:nvSpPr>
        <p:spPr>
          <a:xfrm>
            <a:off x="628650" y="1761853"/>
            <a:ext cx="73380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Applicative-order may </a:t>
            </a:r>
            <a:r>
              <a:rPr lang="en-US" altLang="zh-CN" sz="2400" b="1" i="1" dirty="0" smtClean="0"/>
              <a:t>not</a:t>
            </a:r>
            <a:r>
              <a:rPr lang="en-US" altLang="zh-CN" sz="2400" dirty="0" smtClean="0"/>
              <a:t> be as efficient as normal-order</a:t>
            </a:r>
          </a:p>
          <a:p>
            <a:r>
              <a:rPr lang="en-US" altLang="zh-CN" sz="2400" dirty="0" smtClean="0"/>
              <a:t>when the argument is not used.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4568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Reduction strategies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28800"/>
            <a:ext cx="7886700" cy="4659396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Similar to </a:t>
            </a:r>
            <a:r>
              <a:rPr lang="en-US" altLang="zh-CN" dirty="0"/>
              <a:t>(</a:t>
            </a:r>
            <a:r>
              <a:rPr lang="en-US" altLang="zh-CN" dirty="0">
                <a:solidFill>
                  <a:srgbClr val="FF0000"/>
                </a:solidFill>
              </a:rPr>
              <a:t>but subtly </a:t>
            </a:r>
            <a:r>
              <a:rPr lang="en-US" altLang="zh-CN" dirty="0" smtClean="0">
                <a:solidFill>
                  <a:srgbClr val="FF0000"/>
                </a:solidFill>
              </a:rPr>
              <a:t>different from</a:t>
            </a:r>
            <a:r>
              <a:rPr lang="en-US" altLang="zh-CN" dirty="0" smtClean="0"/>
              <a:t>) </a:t>
            </a:r>
            <a:r>
              <a:rPr lang="en-US" altLang="zh-CN" b="1" i="1" dirty="0" smtClean="0"/>
              <a:t>evaluation strategies</a:t>
            </a:r>
            <a:r>
              <a:rPr lang="en-US" altLang="zh-CN" b="1" dirty="0" smtClean="0"/>
              <a:t> </a:t>
            </a:r>
            <a:r>
              <a:rPr lang="en-US" altLang="zh-CN" dirty="0" smtClean="0"/>
              <a:t>in language theories</a:t>
            </a:r>
          </a:p>
          <a:p>
            <a:pPr lvl="1">
              <a:spcBef>
                <a:spcPts val="1800"/>
              </a:spcBef>
            </a:pPr>
            <a:r>
              <a:rPr lang="en-US" altLang="zh-CN" b="1" dirty="0" smtClean="0"/>
              <a:t>Call-by-name</a:t>
            </a:r>
            <a:r>
              <a:rPr lang="en-US" altLang="zh-CN" dirty="0" smtClean="0"/>
              <a:t> (like normal-order)</a:t>
            </a:r>
          </a:p>
          <a:p>
            <a:pPr lvl="2">
              <a:spcBef>
                <a:spcPts val="1200"/>
              </a:spcBef>
            </a:pPr>
            <a:r>
              <a:rPr lang="en-US" altLang="zh-CN" dirty="0" smtClean="0"/>
              <a:t>ALGOL 60</a:t>
            </a:r>
            <a:endParaRPr lang="en-US" altLang="zh-CN" dirty="0"/>
          </a:p>
          <a:p>
            <a:pPr lvl="1">
              <a:spcBef>
                <a:spcPts val="1800"/>
              </a:spcBef>
            </a:pPr>
            <a:r>
              <a:rPr lang="en-US" altLang="zh-CN" b="1" dirty="0" smtClean="0"/>
              <a:t>Call-by-need</a:t>
            </a:r>
            <a:r>
              <a:rPr lang="en-US" altLang="zh-CN" dirty="0" smtClean="0"/>
              <a:t> (“memorized version” of call-by-name)</a:t>
            </a:r>
            <a:endParaRPr lang="en-US" altLang="zh-CN" dirty="0"/>
          </a:p>
          <a:p>
            <a:pPr lvl="2">
              <a:spcBef>
                <a:spcPts val="1200"/>
              </a:spcBef>
            </a:pPr>
            <a:r>
              <a:rPr lang="en-US" altLang="zh-CN" dirty="0"/>
              <a:t>Haskell, R, …</a:t>
            </a:r>
            <a:endParaRPr lang="en-US" altLang="zh-CN" dirty="0" smtClean="0"/>
          </a:p>
          <a:p>
            <a:pPr lvl="1">
              <a:spcBef>
                <a:spcPts val="1800"/>
              </a:spcBef>
            </a:pPr>
            <a:r>
              <a:rPr lang="en-US" altLang="zh-CN" b="1" dirty="0" smtClean="0"/>
              <a:t>Call-by-value</a:t>
            </a:r>
            <a:r>
              <a:rPr lang="en-US" altLang="zh-CN" dirty="0" smtClean="0"/>
              <a:t> (like applicative-order)</a:t>
            </a:r>
          </a:p>
          <a:p>
            <a:pPr lvl="2">
              <a:spcBef>
                <a:spcPts val="1200"/>
              </a:spcBef>
            </a:pPr>
            <a:r>
              <a:rPr lang="en-US" altLang="zh-CN" dirty="0" smtClean="0"/>
              <a:t>C, …</a:t>
            </a:r>
          </a:p>
          <a:p>
            <a:pPr lvl="1">
              <a:spcBef>
                <a:spcPts val="1800"/>
              </a:spcBef>
            </a:pPr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4" name="圆角矩形标注 3"/>
          <p:cNvSpPr/>
          <p:nvPr/>
        </p:nvSpPr>
        <p:spPr>
          <a:xfrm>
            <a:off x="6372200" y="2448667"/>
            <a:ext cx="2451433" cy="1323475"/>
          </a:xfrm>
          <a:prstGeom prst="wedgeRoundRectCallout">
            <a:avLst>
              <a:gd name="adj1" fmla="val -69867"/>
              <a:gd name="adj2" fmla="val -1530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 smtClean="0"/>
              <a:t>arguments are not evaluated, but directly substituted into function body</a:t>
            </a:r>
            <a:endParaRPr lang="zh-CN" altLang="en-US" sz="2000" b="1" dirty="0"/>
          </a:p>
        </p:txBody>
      </p:sp>
      <p:sp>
        <p:nvSpPr>
          <p:cNvPr id="5" name="圆角矩形标注 4"/>
          <p:cNvSpPr/>
          <p:nvPr/>
        </p:nvSpPr>
        <p:spPr>
          <a:xfrm>
            <a:off x="3655587" y="4209394"/>
            <a:ext cx="2723146" cy="478088"/>
          </a:xfrm>
          <a:prstGeom prst="wedgeRoundRectCallout">
            <a:avLst>
              <a:gd name="adj1" fmla="val -67154"/>
              <a:gd name="adj2" fmla="val -644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i="1" dirty="0" smtClean="0"/>
              <a:t>called “lazy evaluation”</a:t>
            </a:r>
            <a:endParaRPr lang="zh-CN" altLang="en-US" sz="2000" b="1" i="1" dirty="0"/>
          </a:p>
        </p:txBody>
      </p:sp>
      <p:sp>
        <p:nvSpPr>
          <p:cNvPr id="6" name="圆角矩形标注 5"/>
          <p:cNvSpPr/>
          <p:nvPr/>
        </p:nvSpPr>
        <p:spPr>
          <a:xfrm>
            <a:off x="3635896" y="5320407"/>
            <a:ext cx="2991851" cy="478088"/>
          </a:xfrm>
          <a:prstGeom prst="wedgeRoundRectCallout">
            <a:avLst>
              <a:gd name="adj1" fmla="val -67154"/>
              <a:gd name="adj2" fmla="val -644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i="1" dirty="0" smtClean="0"/>
              <a:t>called “eager evaluation”</a:t>
            </a:r>
            <a:endParaRPr lang="zh-CN" alt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277495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Main points till now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Syntax: notation for defining functions</a:t>
            </a:r>
          </a:p>
          <a:p>
            <a:pPr lvl="1"/>
            <a:r>
              <a:rPr lang="en-US" altLang="zh-CN" dirty="0" smtClean="0">
                <a:sym typeface="Symbol" panose="05050102010706020507" pitchFamily="18" charset="2"/>
              </a:rPr>
              <a:t>“Pure”: without adding any additional syntax</a:t>
            </a:r>
            <a:endParaRPr lang="en-US" altLang="zh-CN" dirty="0"/>
          </a:p>
          <a:p>
            <a:pPr marL="0" lvl="1" indent="0">
              <a:spcBef>
                <a:spcPts val="1200"/>
              </a:spcBef>
              <a:buNone/>
            </a:pPr>
            <a:r>
              <a:rPr lang="en-US" altLang="zh-CN" dirty="0">
                <a:sym typeface="Symbol" panose="05050102010706020507" pitchFamily="18" charset="2"/>
              </a:rPr>
              <a:t>               </a:t>
            </a:r>
            <a:r>
              <a:rPr lang="en-US" altLang="zh-CN" dirty="0" smtClean="0">
                <a:sym typeface="Symbol" panose="05050102010706020507" pitchFamily="18" charset="2"/>
              </a:rPr>
              <a:t>(</a:t>
            </a:r>
            <a:r>
              <a:rPr lang="en-US" altLang="zh-CN" dirty="0">
                <a:sym typeface="Symbol" panose="05050102010706020507" pitchFamily="18" charset="2"/>
              </a:rPr>
              <a:t>Terms)  M, N  ::=  x  |  x. M  |  M </a:t>
            </a:r>
            <a:r>
              <a:rPr lang="en-US" altLang="zh-CN" dirty="0" smtClean="0">
                <a:sym typeface="Symbol" panose="05050102010706020507" pitchFamily="18" charset="2"/>
              </a:rPr>
              <a:t>N</a:t>
            </a:r>
            <a:endParaRPr lang="en-US" altLang="zh-CN" dirty="0" smtClean="0"/>
          </a:p>
          <a:p>
            <a:pPr>
              <a:spcBef>
                <a:spcPts val="1800"/>
              </a:spcBef>
            </a:pPr>
            <a:r>
              <a:rPr lang="en-US" altLang="zh-CN" dirty="0" smtClean="0"/>
              <a:t>Semantics (reduction rules)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altLang="zh-CN" dirty="0">
                <a:sym typeface="Symbol" panose="05050102010706020507" pitchFamily="18" charset="2"/>
              </a:rPr>
              <a:t> </a:t>
            </a:r>
            <a:r>
              <a:rPr lang="en-US" altLang="zh-CN" dirty="0" smtClean="0">
                <a:sym typeface="Symbol" panose="05050102010706020507" pitchFamily="18" charset="2"/>
              </a:rPr>
              <a:t>               (</a:t>
            </a:r>
            <a:r>
              <a:rPr lang="en-US" altLang="zh-CN" dirty="0">
                <a:sym typeface="Symbol" panose="05050102010706020507" pitchFamily="18" charset="2"/>
              </a:rPr>
              <a:t>x. M) N     </a:t>
            </a:r>
            <a:r>
              <a:rPr lang="en-US" altLang="zh-CN" dirty="0" smtClean="0">
                <a:sym typeface="Symbol" panose="05050102010706020507" pitchFamily="18" charset="2"/>
              </a:rPr>
              <a:t>  [N/x]M      ()</a:t>
            </a:r>
            <a:endParaRPr lang="en-US" altLang="zh-CN" dirty="0"/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Next: programming in “pure” </a:t>
            </a:r>
            <a:r>
              <a:rPr lang="en-US" altLang="zh-CN" dirty="0" smtClean="0">
                <a:sym typeface="Symbol" panose="05050102010706020507" pitchFamily="18" charset="2"/>
              </a:rPr>
              <a:t>-calculus</a:t>
            </a:r>
          </a:p>
          <a:p>
            <a:pPr lvl="1"/>
            <a:r>
              <a:rPr lang="en-US" altLang="zh-CN" dirty="0" smtClean="0">
                <a:sym typeface="Symbol" panose="05050102010706020507" pitchFamily="18" charset="2"/>
              </a:rPr>
              <a:t>Encoding </a:t>
            </a:r>
            <a:r>
              <a:rPr lang="en-US" altLang="zh-CN" dirty="0" smtClean="0">
                <a:solidFill>
                  <a:srgbClr val="FF0000"/>
                </a:solidFill>
                <a:sym typeface="Symbol" panose="05050102010706020507" pitchFamily="18" charset="2"/>
              </a:rPr>
              <a:t>data </a:t>
            </a:r>
            <a:r>
              <a:rPr lang="en-US" altLang="zh-CN" dirty="0" smtClean="0">
                <a:sym typeface="Symbol" panose="05050102010706020507" pitchFamily="18" charset="2"/>
              </a:rPr>
              <a:t>and</a:t>
            </a:r>
            <a:r>
              <a:rPr lang="en-US" altLang="zh-CN" dirty="0" smtClean="0">
                <a:solidFill>
                  <a:srgbClr val="FF0000"/>
                </a:solidFill>
                <a:sym typeface="Symbol" panose="05050102010706020507" pitchFamily="18" charset="2"/>
              </a:rPr>
              <a:t> operators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447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Programming in </a:t>
            </a:r>
            <a:r>
              <a:rPr lang="en-US" altLang="zh-CN" dirty="0" smtClean="0">
                <a:sym typeface="Symbol" panose="05050102010706020507" pitchFamily="18" charset="2"/>
              </a:rPr>
              <a:t>-c</a:t>
            </a:r>
            <a:r>
              <a:rPr lang="en-US" altLang="zh-CN" dirty="0" smtClean="0"/>
              <a:t>alculus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Encoding Boolean values and operators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/>
              <a:t>True  </a:t>
            </a:r>
            <a:r>
              <a:rPr lang="en-US" altLang="zh-CN" dirty="0" smtClean="0">
                <a:sym typeface="Symbol" panose="05050102010706020507" pitchFamily="18" charset="2"/>
              </a:rPr>
              <a:t>  x. y. x</a:t>
            </a:r>
          </a:p>
          <a:p>
            <a:pPr lvl="1">
              <a:spcBef>
                <a:spcPts val="1200"/>
              </a:spcBef>
            </a:pPr>
            <a:r>
              <a:rPr lang="en-US" altLang="zh-CN" dirty="0" smtClean="0">
                <a:sym typeface="Symbol" panose="05050102010706020507" pitchFamily="18" charset="2"/>
              </a:rPr>
              <a:t>False    </a:t>
            </a:r>
            <a:r>
              <a:rPr lang="en-US" altLang="zh-CN" dirty="0">
                <a:sym typeface="Symbol" panose="05050102010706020507" pitchFamily="18" charset="2"/>
              </a:rPr>
              <a:t>x</a:t>
            </a:r>
            <a:r>
              <a:rPr lang="en-US" altLang="zh-CN" dirty="0" smtClean="0">
                <a:sym typeface="Symbol" panose="05050102010706020507" pitchFamily="18" charset="2"/>
              </a:rPr>
              <a:t>. y. y</a:t>
            </a:r>
          </a:p>
          <a:p>
            <a:pPr lvl="1">
              <a:spcBef>
                <a:spcPts val="1200"/>
              </a:spcBef>
            </a:pPr>
            <a:endParaRPr lang="en-US" altLang="zh-CN" dirty="0">
              <a:sym typeface="Symbol" panose="05050102010706020507" pitchFamily="18" charset="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167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3649</TotalTime>
  <Words>1756</Words>
  <Application>Microsoft Office PowerPoint</Application>
  <PresentationFormat>全屏显示(4:3)</PresentationFormat>
  <Paragraphs>214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宋体</vt:lpstr>
      <vt:lpstr>Arial</vt:lpstr>
      <vt:lpstr>Calibri</vt:lpstr>
      <vt:lpstr>Symbol</vt:lpstr>
      <vt:lpstr>Office 主题​​</vt:lpstr>
      <vt:lpstr>More on Lambda Calculus</vt:lpstr>
      <vt:lpstr>Non-terminating reduction</vt:lpstr>
      <vt:lpstr>Term may have both terminating and non-terminating reduction sequences</vt:lpstr>
      <vt:lpstr>Reduction strategies</vt:lpstr>
      <vt:lpstr>Reduction strategies – examples </vt:lpstr>
      <vt:lpstr>Reduction strategies – examples </vt:lpstr>
      <vt:lpstr>Reduction strategies</vt:lpstr>
      <vt:lpstr>Main points till now</vt:lpstr>
      <vt:lpstr>Programming in -calculus</vt:lpstr>
      <vt:lpstr>Programming in -calculus</vt:lpstr>
      <vt:lpstr>Programming in -calculus</vt:lpstr>
      <vt:lpstr>Programming in -calculus</vt:lpstr>
      <vt:lpstr>Programming in -calculus</vt:lpstr>
      <vt:lpstr>Programming in -calculus</vt:lpstr>
      <vt:lpstr>Programming in -calculus</vt:lpstr>
      <vt:lpstr>Programming in -calculus</vt:lpstr>
      <vt:lpstr>Programming in -calculus</vt:lpstr>
      <vt:lpstr>Programming in -calculus</vt:lpstr>
      <vt:lpstr>Programming in -calculus</vt:lpstr>
      <vt:lpstr>Programming in -calculus</vt:lpstr>
    </vt:vector>
  </TitlesOfParts>
  <Company>KYHCS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Foundations of Programming Languages – Course Overview</dc:title>
  <dc:creator>Xinyu Feng</dc:creator>
  <cp:lastModifiedBy>Hongjin Liang</cp:lastModifiedBy>
  <cp:revision>418</cp:revision>
  <dcterms:created xsi:type="dcterms:W3CDTF">2014-02-16T03:10:57Z</dcterms:created>
  <dcterms:modified xsi:type="dcterms:W3CDTF">2016-03-02T02:30:44Z</dcterms:modified>
</cp:coreProperties>
</file>